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4F5B263-5E56-43B4-A848-DF0275E6F573}" type="datetimeFigureOut">
              <a:rPr lang="en-US" smtClean="0"/>
              <a:t>6/3/2021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463ED41-972E-4EF2-9B35-61EF182D038C}"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670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41134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357924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637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421774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F5B263-5E56-43B4-A848-DF0275E6F573}"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321063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F5B263-5E56-43B4-A848-DF0275E6F573}"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32625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5B263-5E56-43B4-A848-DF0275E6F573}"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18964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5B263-5E56-43B4-A848-DF0275E6F573}"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57266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5B263-5E56-43B4-A848-DF0275E6F573}"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41171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5B263-5E56-43B4-A848-DF0275E6F573}"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03095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5430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5B263-5E56-43B4-A848-DF0275E6F573}"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66862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5B263-5E56-43B4-A848-DF0275E6F573}"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112269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5B263-5E56-43B4-A848-DF0275E6F573}"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370638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174429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5B263-5E56-43B4-A848-DF0275E6F573}"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3ED41-972E-4EF2-9B35-61EF182D038C}" type="slidenum">
              <a:rPr lang="en-US" smtClean="0"/>
              <a:t>‹#›</a:t>
            </a:fld>
            <a:endParaRPr lang="en-US"/>
          </a:p>
        </p:txBody>
      </p:sp>
    </p:spTree>
    <p:extLst>
      <p:ext uri="{BB962C8B-B14F-4D97-AF65-F5344CB8AC3E}">
        <p14:creationId xmlns:p14="http://schemas.microsoft.com/office/powerpoint/2010/main" val="29371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4F5B263-5E56-43B4-A848-DF0275E6F573}" type="datetimeFigureOut">
              <a:rPr lang="en-US" smtClean="0"/>
              <a:t>6/3/2021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463ED41-972E-4EF2-9B35-61EF182D038C}" type="slidenum">
              <a:rPr lang="en-US" smtClean="0"/>
              <a:t>‹#›</a:t>
            </a:fld>
            <a:endParaRPr lang="en-US"/>
          </a:p>
        </p:txBody>
      </p:sp>
    </p:spTree>
    <p:extLst>
      <p:ext uri="{BB962C8B-B14F-4D97-AF65-F5344CB8AC3E}">
        <p14:creationId xmlns:p14="http://schemas.microsoft.com/office/powerpoint/2010/main" val="3788775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1633-D1CA-4BA5-9C44-F59B9C459389}"/>
              </a:ext>
            </a:extLst>
          </p:cNvPr>
          <p:cNvSpPr>
            <a:spLocks noGrp="1"/>
          </p:cNvSpPr>
          <p:nvPr>
            <p:ph type="ctrTitle"/>
          </p:nvPr>
        </p:nvSpPr>
        <p:spPr>
          <a:xfrm rot="21420000">
            <a:off x="957279" y="621945"/>
            <a:ext cx="9755187" cy="2818805"/>
          </a:xfrm>
        </p:spPr>
        <p:txBody>
          <a:bodyPr>
            <a:normAutofit fontScale="90000"/>
          </a:bodyPr>
          <a:lstStyle/>
          <a:p>
            <a:pPr algn="ctr"/>
            <a:br>
              <a:rPr lang="ar-IQ" sz="2400" dirty="0">
                <a:solidFill>
                  <a:srgbClr val="000000"/>
                </a:solidFill>
                <a:latin typeface="Baskerville Old Face" panose="02020602080505020303" pitchFamily="18" charset="0"/>
              </a:rPr>
            </a:br>
            <a:br>
              <a:rPr lang="ar-IQ" sz="2400" dirty="0">
                <a:solidFill>
                  <a:srgbClr val="000000"/>
                </a:solidFill>
                <a:latin typeface="Baskerville Old Face" panose="02020602080505020303" pitchFamily="18" charset="0"/>
              </a:rPr>
            </a:br>
            <a:r>
              <a:rPr lang="ar-IQ" sz="2400" dirty="0">
                <a:latin typeface="Baskerville Old Face" panose="02020602080505020303" pitchFamily="18" charset="0"/>
              </a:rPr>
              <a:t>جامعة البصرة    -      </a:t>
            </a:r>
            <a:r>
              <a:rPr lang="ar-SA" sz="2400" dirty="0">
                <a:latin typeface="Baskerville Old Face" panose="02020602080505020303" pitchFamily="18" charset="0"/>
              </a:rPr>
              <a:t>كلية علوم الحاسوب وتكنولوجيا المعلومات</a:t>
            </a:r>
            <a:br>
              <a:rPr lang="en-US" sz="2400" dirty="0">
                <a:solidFill>
                  <a:srgbClr val="000000"/>
                </a:solidFill>
                <a:latin typeface="Baskerville Old Face" panose="02020602080505020303" pitchFamily="18" charset="0"/>
              </a:rPr>
            </a:br>
            <a:r>
              <a:rPr lang="ar-SA" sz="2400" dirty="0">
                <a:solidFill>
                  <a:srgbClr val="00B050"/>
                </a:solidFill>
                <a:latin typeface="Baskerville Old Face" panose="02020602080505020303" pitchFamily="18" charset="0"/>
              </a:rPr>
              <a:t>قسم علوم الحاسوب </a:t>
            </a:r>
            <a:br>
              <a:rPr lang="ar-IQ" sz="2400" dirty="0">
                <a:solidFill>
                  <a:srgbClr val="000000"/>
                </a:solidFill>
                <a:latin typeface="Baskerville Old Face" panose="02020602080505020303" pitchFamily="18" charset="0"/>
              </a:rPr>
            </a:br>
            <a:r>
              <a:rPr lang="ar-IQ" sz="2400" dirty="0">
                <a:solidFill>
                  <a:srgbClr val="00B0F0"/>
                </a:solidFill>
                <a:latin typeface="Baskerville Old Face" panose="02020602080505020303" pitchFamily="18" charset="0"/>
              </a:rPr>
              <a:t>الفصل الثاني  2020-2021 </a:t>
            </a:r>
            <a:br>
              <a:rPr lang="ar-SA" sz="2400" dirty="0">
                <a:solidFill>
                  <a:srgbClr val="000000"/>
                </a:solidFill>
                <a:latin typeface="Baskerville Old Face" panose="02020602080505020303" pitchFamily="18" charset="0"/>
              </a:rPr>
            </a:br>
            <a:br>
              <a:rPr lang="ar-SA" sz="2400" dirty="0">
                <a:solidFill>
                  <a:srgbClr val="000000"/>
                </a:solidFill>
                <a:latin typeface="Baskerville Old Face" panose="02020602080505020303" pitchFamily="18" charset="0"/>
              </a:rPr>
            </a:br>
            <a:r>
              <a:rPr lang="en-US" sz="2400" dirty="0">
                <a:solidFill>
                  <a:srgbClr val="000000"/>
                </a:solidFill>
                <a:latin typeface="Baskerville Old Face" panose="02020602080505020303" pitchFamily="18" charset="0"/>
              </a:rPr>
              <a:t>Data structures</a:t>
            </a:r>
            <a:br>
              <a:rPr lang="en-US" sz="2400" dirty="0">
                <a:solidFill>
                  <a:srgbClr val="000000"/>
                </a:solidFill>
                <a:latin typeface="Baskerville Old Face" panose="02020602080505020303" pitchFamily="18" charset="0"/>
              </a:rPr>
            </a:br>
            <a:r>
              <a:rPr lang="ar-IQ" sz="2400" dirty="0">
                <a:solidFill>
                  <a:srgbClr val="CC3399"/>
                </a:solidFill>
                <a:latin typeface="Baskerville Old Face" panose="02020602080505020303" pitchFamily="18" charset="0"/>
              </a:rPr>
              <a:t>مدرس المادة : صبى عبد الواحد </a:t>
            </a:r>
            <a:br>
              <a:rPr lang="en-US" sz="2400" b="0" i="0" u="none" strike="noStrike" baseline="0" dirty="0">
                <a:solidFill>
                  <a:srgbClr val="000000"/>
                </a:solidFill>
                <a:latin typeface="Baskerville Old Face" panose="02020602080505020303" pitchFamily="18" charset="0"/>
              </a:rPr>
            </a:b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 </a:t>
            </a:r>
            <a:endParaRPr lang="en-US" dirty="0"/>
          </a:p>
        </p:txBody>
      </p:sp>
      <p:sp>
        <p:nvSpPr>
          <p:cNvPr id="3" name="Subtitle 2">
            <a:extLst>
              <a:ext uri="{FF2B5EF4-FFF2-40B4-BE49-F238E27FC236}">
                <a16:creationId xmlns:a16="http://schemas.microsoft.com/office/drawing/2014/main" id="{CE59AFFB-71ED-4948-9F02-5D72A1F9DA60}"/>
              </a:ext>
            </a:extLst>
          </p:cNvPr>
          <p:cNvSpPr>
            <a:spLocks noGrp="1"/>
          </p:cNvSpPr>
          <p:nvPr>
            <p:ph type="subTitle" idx="1"/>
          </p:nvPr>
        </p:nvSpPr>
        <p:spPr/>
        <p:txBody>
          <a:bodyPr/>
          <a:lstStyle/>
          <a:p>
            <a:r>
              <a:rPr lang="en-US" sz="2400" b="0" i="0" u="none" strike="noStrike" baseline="0" dirty="0">
                <a:solidFill>
                  <a:srgbClr val="0070C0"/>
                </a:solidFill>
                <a:latin typeface="Calibri" panose="020F0502020204030204" pitchFamily="34" charset="0"/>
              </a:rPr>
              <a:t>C</a:t>
            </a:r>
            <a:r>
              <a:rPr lang="en-US" sz="2400" b="0" i="0" u="none" strike="noStrike" baseline="0" dirty="0">
                <a:solidFill>
                  <a:srgbClr val="FFC000"/>
                </a:solidFill>
                <a:latin typeface="Calibri" panose="020F0502020204030204" pitchFamily="34" charset="0"/>
              </a:rPr>
              <a:t>h</a:t>
            </a:r>
            <a:r>
              <a:rPr lang="en-US" sz="2400" b="0" i="0" u="none" strike="noStrike" baseline="0" dirty="0">
                <a:solidFill>
                  <a:srgbClr val="C00000"/>
                </a:solidFill>
                <a:latin typeface="Calibri" panose="020F0502020204030204" pitchFamily="34" charset="0"/>
              </a:rPr>
              <a:t>a</a:t>
            </a:r>
            <a:r>
              <a:rPr lang="en-US" sz="2400" b="0" i="0" u="none" strike="noStrike" baseline="0" dirty="0">
                <a:solidFill>
                  <a:schemeClr val="accent3">
                    <a:lumMod val="50000"/>
                  </a:schemeClr>
                </a:solidFill>
                <a:latin typeface="Calibri" panose="020F0502020204030204" pitchFamily="34" charset="0"/>
              </a:rPr>
              <a:t>p</a:t>
            </a:r>
            <a:r>
              <a:rPr lang="en-US" sz="2400" b="0" i="0" u="none" strike="noStrike" baseline="0" dirty="0">
                <a:solidFill>
                  <a:srgbClr val="0070C0"/>
                </a:solidFill>
                <a:latin typeface="Calibri" panose="020F0502020204030204" pitchFamily="34" charset="0"/>
              </a:rPr>
              <a:t>t</a:t>
            </a:r>
            <a:r>
              <a:rPr lang="en-US" sz="2400" b="0" i="0" u="none" strike="noStrike" baseline="0" dirty="0">
                <a:solidFill>
                  <a:schemeClr val="tx1"/>
                </a:solidFill>
                <a:latin typeface="Calibri" panose="020F0502020204030204" pitchFamily="34" charset="0"/>
              </a:rPr>
              <a:t>e</a:t>
            </a:r>
            <a:r>
              <a:rPr lang="en-US" sz="2400" b="0" i="0" u="none" strike="noStrike" baseline="0" dirty="0">
                <a:solidFill>
                  <a:schemeClr val="accent6"/>
                </a:solidFill>
                <a:latin typeface="Calibri" panose="020F0502020204030204" pitchFamily="34" charset="0"/>
              </a:rPr>
              <a:t>r</a:t>
            </a:r>
            <a:r>
              <a:rPr lang="en-US" sz="2400" b="0" i="0" u="none" strike="noStrike" baseline="0" dirty="0">
                <a:solidFill>
                  <a:srgbClr val="0070C0"/>
                </a:solidFill>
                <a:latin typeface="Calibri" panose="020F0502020204030204" pitchFamily="34" charset="0"/>
              </a:rPr>
              <a:t> </a:t>
            </a:r>
            <a:r>
              <a:rPr lang="en-US" sz="2400" b="0" i="0" u="none" strike="noStrike" baseline="0" dirty="0">
                <a:solidFill>
                  <a:schemeClr val="accent1"/>
                </a:solidFill>
                <a:latin typeface="Calibri" panose="020F0502020204030204" pitchFamily="34" charset="0"/>
              </a:rPr>
              <a:t>O</a:t>
            </a:r>
            <a:r>
              <a:rPr lang="en-US" sz="2400" b="0" i="0" u="none" strike="noStrike" baseline="0" dirty="0">
                <a:solidFill>
                  <a:srgbClr val="FFC000"/>
                </a:solidFill>
                <a:latin typeface="Calibri" panose="020F0502020204030204" pitchFamily="34" charset="0"/>
              </a:rPr>
              <a:t>n</a:t>
            </a:r>
            <a:r>
              <a:rPr lang="en-US" sz="2400" b="0" i="0" u="none" strike="noStrike" baseline="0" dirty="0">
                <a:solidFill>
                  <a:srgbClr val="0070C0"/>
                </a:solidFill>
                <a:latin typeface="Calibri" panose="020F0502020204030204" pitchFamily="34" charset="0"/>
              </a:rPr>
              <a:t>e</a:t>
            </a:r>
            <a:r>
              <a:rPr lang="ar-SA" sz="2400" b="0" i="0" u="none" strike="noStrike" baseline="0" dirty="0">
                <a:solidFill>
                  <a:srgbClr val="0070C0"/>
                </a:solidFill>
                <a:latin typeface="Calibri" panose="020F0502020204030204" pitchFamily="34" charset="0"/>
              </a:rPr>
              <a:t>                           </a:t>
            </a:r>
            <a:r>
              <a:rPr lang="ar-SA" sz="2400" b="0" i="0" u="none" strike="noStrike" baseline="0" dirty="0">
                <a:latin typeface="Calibri" panose="020F0502020204030204" pitchFamily="34" charset="0"/>
              </a:rPr>
              <a:t>ِ</a:t>
            </a:r>
            <a:r>
              <a:rPr lang="en-US" sz="2400" dirty="0">
                <a:solidFill>
                  <a:schemeClr val="accent1">
                    <a:lumMod val="60000"/>
                    <a:lumOff val="40000"/>
                  </a:schemeClr>
                </a:solidFill>
                <a:latin typeface="Bradley Hand ITC" panose="03070402050302030203" pitchFamily="66" charset="0"/>
              </a:rPr>
              <a:t>introduction and  arrays</a:t>
            </a:r>
            <a:endParaRPr lang="en-US" dirty="0">
              <a:solidFill>
                <a:schemeClr val="accent1">
                  <a:lumMod val="60000"/>
                  <a:lumOff val="40000"/>
                </a:schemeClr>
              </a:solidFill>
              <a:latin typeface="Bradley Hand ITC" panose="03070402050302030203" pitchFamily="66" charset="0"/>
            </a:endParaRPr>
          </a:p>
        </p:txBody>
      </p:sp>
    </p:spTree>
    <p:extLst>
      <p:ext uri="{BB962C8B-B14F-4D97-AF65-F5344CB8AC3E}">
        <p14:creationId xmlns:p14="http://schemas.microsoft.com/office/powerpoint/2010/main" val="89981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455" fill="hold">
                                          <p:stCondLst>
                                            <p:cond delay="0"/>
                                          </p:stCondLst>
                                        </p:cTn>
                                        <p:tgtEl>
                                          <p:spTgt spid="3">
                                            <p:txEl>
                                              <p:pRg st="0" end="0"/>
                                            </p:txEl>
                                          </p:spTgt>
                                        </p:tgtEl>
                                        <p:attrNameLst>
                                          <p:attrName>style.rotation</p:attrName>
                                        </p:attrNameLst>
                                      </p:cBhvr>
                                      <p:to>
                                        <p:strVal val="-45.0"/>
                                      </p:to>
                                    </p:set>
                                    <p:anim calcmode="lin" valueType="num">
                                      <p:cBhvr>
                                        <p:cTn id="1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72497-7046-41D3-8FD0-6E024B53A8A3}"/>
              </a:ext>
            </a:extLst>
          </p:cNvPr>
          <p:cNvPicPr>
            <a:picLocks noChangeAspect="1"/>
          </p:cNvPicPr>
          <p:nvPr/>
        </p:nvPicPr>
        <p:blipFill>
          <a:blip r:embed="rId2"/>
          <a:stretch>
            <a:fillRect/>
          </a:stretch>
        </p:blipFill>
        <p:spPr>
          <a:xfrm>
            <a:off x="3217261" y="126388"/>
            <a:ext cx="4273236" cy="1330859"/>
          </a:xfrm>
          <a:prstGeom prst="rect">
            <a:avLst/>
          </a:prstGeom>
        </p:spPr>
      </p:pic>
      <p:pic>
        <p:nvPicPr>
          <p:cNvPr id="3" name="Picture 2">
            <a:extLst>
              <a:ext uri="{FF2B5EF4-FFF2-40B4-BE49-F238E27FC236}">
                <a16:creationId xmlns:a16="http://schemas.microsoft.com/office/drawing/2014/main" id="{1C753E22-59C4-47DF-8D79-A3EAFD0B1B90}"/>
              </a:ext>
            </a:extLst>
          </p:cNvPr>
          <p:cNvPicPr>
            <a:picLocks noChangeAspect="1"/>
          </p:cNvPicPr>
          <p:nvPr/>
        </p:nvPicPr>
        <p:blipFill>
          <a:blip r:embed="rId3"/>
          <a:stretch>
            <a:fillRect/>
          </a:stretch>
        </p:blipFill>
        <p:spPr>
          <a:xfrm>
            <a:off x="1262237" y="2074489"/>
            <a:ext cx="8872396" cy="3087232"/>
          </a:xfrm>
          <a:prstGeom prst="rect">
            <a:avLst/>
          </a:prstGeom>
        </p:spPr>
      </p:pic>
    </p:spTree>
    <p:extLst>
      <p:ext uri="{BB962C8B-B14F-4D97-AF65-F5344CB8AC3E}">
        <p14:creationId xmlns:p14="http://schemas.microsoft.com/office/powerpoint/2010/main" val="296377522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C9623-F88E-4E72-A99D-96AC8431CAA1}"/>
              </a:ext>
            </a:extLst>
          </p:cNvPr>
          <p:cNvSpPr txBox="1"/>
          <p:nvPr/>
        </p:nvSpPr>
        <p:spPr>
          <a:xfrm>
            <a:off x="212036" y="561383"/>
            <a:ext cx="11330608" cy="4570482"/>
          </a:xfrm>
          <a:prstGeom prst="rect">
            <a:avLst/>
          </a:prstGeom>
          <a:noFill/>
        </p:spPr>
        <p:txBody>
          <a:bodyPr wrap="square">
            <a:spAutoFit/>
          </a:bodyPr>
          <a:lstStyle/>
          <a:p>
            <a:pPr algn="l"/>
            <a:endParaRPr lang="en-US" sz="1100" b="0" i="0" u="none" strike="noStrike" baseline="0" dirty="0">
              <a:solidFill>
                <a:srgbClr val="000000"/>
              </a:solidFill>
              <a:latin typeface="Calibri" panose="020F0502020204030204" pitchFamily="34" charset="0"/>
            </a:endParaRPr>
          </a:p>
          <a:p>
            <a:r>
              <a:rPr lang="en-US" sz="2800" b="0" i="0" u="none" strike="noStrike" baseline="0" dirty="0">
                <a:latin typeface="Times New Roman" panose="02020603050405020304" pitchFamily="18" charset="0"/>
                <a:cs typeface="Times New Roman" panose="02020603050405020304" pitchFamily="18" charset="0"/>
              </a:rPr>
              <a:t>We can find out the location of any element by using following formula: </a:t>
            </a:r>
          </a:p>
          <a:p>
            <a:r>
              <a:rPr lang="ar-SA"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chemeClr val="accent1"/>
                </a:solidFill>
                <a:latin typeface="Times New Roman" panose="02020603050405020304" pitchFamily="18" charset="0"/>
                <a:cs typeface="Times New Roman" panose="02020603050405020304" pitchFamily="18" charset="0"/>
              </a:rPr>
              <a:t>Loc (</a:t>
            </a:r>
            <a:r>
              <a:rPr lang="en-US" sz="2800" b="0" i="0" u="none" strike="noStrike" baseline="0" dirty="0" err="1">
                <a:solidFill>
                  <a:schemeClr val="accent1"/>
                </a:solidFill>
                <a:latin typeface="Times New Roman" panose="02020603050405020304" pitchFamily="18" charset="0"/>
                <a:cs typeface="Times New Roman" panose="02020603050405020304" pitchFamily="18" charset="0"/>
              </a:rPr>
              <a:t>ArrayName</a:t>
            </a:r>
            <a:r>
              <a:rPr lang="en-US" sz="2800" b="0" i="0" u="none" strike="noStrike" baseline="0" dirty="0">
                <a:solidFill>
                  <a:schemeClr val="accent1"/>
                </a:solidFill>
                <a:latin typeface="Times New Roman" panose="02020603050405020304" pitchFamily="18" charset="0"/>
                <a:cs typeface="Times New Roman" panose="02020603050405020304" pitchFamily="18" charset="0"/>
              </a:rPr>
              <a:t> [k]) = Loc (</a:t>
            </a:r>
            <a:r>
              <a:rPr lang="en-US" sz="2800" b="0" i="0" u="none" strike="noStrike" baseline="0" dirty="0" err="1">
                <a:solidFill>
                  <a:schemeClr val="accent1"/>
                </a:solidFill>
                <a:latin typeface="Times New Roman" panose="02020603050405020304" pitchFamily="18" charset="0"/>
                <a:cs typeface="Times New Roman" panose="02020603050405020304" pitchFamily="18" charset="0"/>
              </a:rPr>
              <a:t>ArrayName</a:t>
            </a:r>
            <a:r>
              <a:rPr lang="en-US" sz="2800" b="0" i="0" u="none" strike="noStrike" baseline="0" dirty="0">
                <a:solidFill>
                  <a:schemeClr val="accent1"/>
                </a:solidFill>
                <a:latin typeface="Times New Roman" panose="02020603050405020304" pitchFamily="18" charset="0"/>
                <a:cs typeface="Times New Roman" panose="02020603050405020304" pitchFamily="18" charset="0"/>
              </a:rPr>
              <a:t> [1]) + (k-LB)* w </a:t>
            </a:r>
          </a:p>
          <a:p>
            <a:endParaRPr lang="ar-SA"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where: </a:t>
            </a:r>
            <a:endParaRPr lang="ar-SA" sz="2800" b="0" i="0" u="none" strike="noStrike" baseline="0" dirty="0">
              <a:latin typeface="Times New Roman" panose="02020603050405020304" pitchFamily="18" charset="0"/>
              <a:cs typeface="Times New Roman" panose="02020603050405020304" pitchFamily="18" charset="0"/>
            </a:endParaRPr>
          </a:p>
          <a:p>
            <a:endParaRPr lang="en-US" sz="2800" b="0" i="0" u="none" strike="noStrike" baseline="0" dirty="0">
              <a:latin typeface="Times New Roman" panose="02020603050405020304" pitchFamily="18" charset="0"/>
              <a:cs typeface="Times New Roman" panose="02020603050405020304" pitchFamily="18" charset="0"/>
            </a:endParaRPr>
          </a:p>
          <a:p>
            <a:r>
              <a:rPr lang="ar-SA"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Loc (</a:t>
            </a:r>
            <a:r>
              <a:rPr lang="en-US" sz="2800" b="0" i="0" u="none" strike="noStrike" baseline="0" dirty="0" err="1">
                <a:latin typeface="Times New Roman" panose="02020603050405020304" pitchFamily="18" charset="0"/>
                <a:cs typeface="Times New Roman" panose="02020603050405020304" pitchFamily="18" charset="0"/>
              </a:rPr>
              <a:t>ArrayName</a:t>
            </a:r>
            <a:r>
              <a:rPr lang="en-US" sz="2800" b="0" i="0" u="none" strike="noStrike" baseline="0" dirty="0">
                <a:latin typeface="Times New Roman" panose="02020603050405020304" pitchFamily="18" charset="0"/>
                <a:cs typeface="Times New Roman" panose="02020603050405020304" pitchFamily="18" charset="0"/>
              </a:rPr>
              <a:t> [k]): is the address of the kth element of </a:t>
            </a:r>
            <a:r>
              <a:rPr lang="en-US" sz="2800" b="0" i="0" u="none" strike="noStrike" baseline="0" dirty="0" err="1">
                <a:latin typeface="Times New Roman" panose="02020603050405020304" pitchFamily="18" charset="0"/>
                <a:cs typeface="Times New Roman" panose="02020603050405020304" pitchFamily="18" charset="0"/>
              </a:rPr>
              <a:t>ArrayName</a:t>
            </a:r>
            <a:r>
              <a:rPr lang="en-US" sz="2800" b="0" i="0" u="none" strike="noStrike" baseline="0" dirty="0">
                <a:latin typeface="Times New Roman" panose="02020603050405020304" pitchFamily="18" charset="0"/>
                <a:cs typeface="Times New Roman" panose="02020603050405020304" pitchFamily="18" charset="0"/>
              </a:rPr>
              <a:t>. </a:t>
            </a:r>
          </a:p>
          <a:p>
            <a:r>
              <a:rPr lang="ar-SA"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Loc (</a:t>
            </a:r>
            <a:r>
              <a:rPr lang="en-US" sz="2800" b="0" i="0" u="none" strike="noStrike" baseline="0" dirty="0" err="1">
                <a:latin typeface="Times New Roman" panose="02020603050405020304" pitchFamily="18" charset="0"/>
                <a:cs typeface="Times New Roman" panose="02020603050405020304" pitchFamily="18" charset="0"/>
              </a:rPr>
              <a:t>ArrayName</a:t>
            </a:r>
            <a:r>
              <a:rPr lang="en-US" sz="2800" b="0" i="0" u="none" strike="noStrike" baseline="0" dirty="0">
                <a:latin typeface="Times New Roman" panose="02020603050405020304" pitchFamily="18" charset="0"/>
                <a:cs typeface="Times New Roman" panose="02020603050405020304" pitchFamily="18" charset="0"/>
              </a:rPr>
              <a:t> [1]): is the base address or address of first element of </a:t>
            </a:r>
            <a:r>
              <a:rPr lang="ar-SA" sz="2800" b="0" i="0" u="none" strike="noStrike" baseline="0" dirty="0">
                <a:latin typeface="Times New Roman" panose="02020603050405020304" pitchFamily="18" charset="0"/>
                <a:cs typeface="Times New Roman" panose="02020603050405020304" pitchFamily="18" charset="0"/>
              </a:rPr>
              <a:t>     </a:t>
            </a:r>
          </a:p>
          <a:p>
            <a:r>
              <a:rPr lang="ar-SA" sz="2800" dirty="0">
                <a:latin typeface="Times New Roman" panose="02020603050405020304" pitchFamily="18" charset="0"/>
                <a:cs typeface="Times New Roman" panose="02020603050405020304" pitchFamily="18" charset="0"/>
              </a:rPr>
              <a:t>            </a:t>
            </a:r>
            <a:r>
              <a:rPr lang="en-US" sz="2800" b="0" i="0" u="none" strike="noStrike" baseline="0" dirty="0" err="1">
                <a:latin typeface="Times New Roman" panose="02020603050405020304" pitchFamily="18" charset="0"/>
                <a:cs typeface="Times New Roman" panose="02020603050405020304" pitchFamily="18" charset="0"/>
              </a:rPr>
              <a:t>ArrayName</a:t>
            </a:r>
            <a:r>
              <a:rPr lang="en-US" sz="2800" b="0" i="0" u="none" strike="noStrike" baseline="0" dirty="0">
                <a:latin typeface="Times New Roman" panose="02020603050405020304" pitchFamily="18" charset="0"/>
                <a:cs typeface="Times New Roman" panose="02020603050405020304" pitchFamily="18" charset="0"/>
              </a:rPr>
              <a:t>. </a:t>
            </a:r>
          </a:p>
          <a:p>
            <a:r>
              <a:rPr lang="ar-SA"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W : is the number of bytes taken by one element(element size). </a:t>
            </a:r>
          </a:p>
          <a:p>
            <a:r>
              <a:rPr lang="ar-SA"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LB : is the lower bound.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55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6C46B-A7F3-4B6C-A4B1-9D8341C14DF1}"/>
              </a:ext>
            </a:extLst>
          </p:cNvPr>
          <p:cNvSpPr txBox="1"/>
          <p:nvPr/>
        </p:nvSpPr>
        <p:spPr>
          <a:xfrm>
            <a:off x="569844" y="-97397"/>
            <a:ext cx="11264348" cy="5693866"/>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800" b="1" i="0" u="none" strike="noStrike" baseline="0" dirty="0">
                <a:latin typeface="Times New Roman" panose="02020603050405020304" pitchFamily="18" charset="0"/>
                <a:cs typeface="Times New Roman" panose="02020603050405020304" pitchFamily="18" charset="0"/>
              </a:rPr>
              <a:t>Example1 </a:t>
            </a:r>
            <a:r>
              <a:rPr lang="en-US" sz="2800" b="0" i="0" u="none" strike="noStrike" baseline="0" dirty="0">
                <a:latin typeface="Times New Roman" panose="02020603050405020304" pitchFamily="18" charset="0"/>
                <a:cs typeface="Times New Roman" panose="02020603050405020304" pitchFamily="18" charset="0"/>
              </a:rPr>
              <a:t>: Suppose we want to find out Loc (A [3]) that store as the following figure in two case (LB=1 and LB=0), for it, we have: Base(A)=1000, w = 2 bytes. </a:t>
            </a:r>
          </a:p>
          <a:p>
            <a:r>
              <a:rPr lang="en-US" sz="2800" b="1" i="0" u="none" strike="noStrike" baseline="0" dirty="0">
                <a:latin typeface="Times New Roman" panose="02020603050405020304" pitchFamily="18" charset="0"/>
                <a:cs typeface="Times New Roman" panose="02020603050405020304" pitchFamily="18" charset="0"/>
              </a:rPr>
              <a:t>in Case LB = 1 </a:t>
            </a:r>
            <a:endParaRPr lang="en-US"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After putting these values in the given formula,</a:t>
            </a:r>
            <a:endParaRPr lang="ar-SA"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 we get: LOC(A[3])=1000 + 2 (3 – 1)</a:t>
            </a:r>
            <a:endParaRPr lang="ar-SA" sz="2800" b="0" i="0" u="none" strike="noStrike" baseline="0" dirty="0">
              <a:latin typeface="Times New Roman" panose="02020603050405020304" pitchFamily="18" charset="0"/>
              <a:cs typeface="Times New Roman" panose="02020603050405020304" pitchFamily="18" charset="0"/>
            </a:endParaRPr>
          </a:p>
          <a:p>
            <a:r>
              <a:rPr lang="ar-SA"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 = 1000 + 2 (2)</a:t>
            </a:r>
            <a:endParaRPr lang="ar-SA" sz="2800" b="0" i="0" u="none" strike="noStrike" baseline="0" dirty="0">
              <a:latin typeface="Times New Roman" panose="02020603050405020304" pitchFamily="18" charset="0"/>
              <a:cs typeface="Times New Roman" panose="02020603050405020304" pitchFamily="18" charset="0"/>
            </a:endParaRPr>
          </a:p>
          <a:p>
            <a:r>
              <a:rPr lang="ar-SA"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 = 1000 + 4 = 1004 </a:t>
            </a:r>
          </a:p>
          <a:p>
            <a:r>
              <a:rPr lang="en-US" sz="2800" b="1" i="0" u="none" strike="noStrike" baseline="0" dirty="0">
                <a:latin typeface="Times New Roman" panose="02020603050405020304" pitchFamily="18" charset="0"/>
                <a:cs typeface="Times New Roman" panose="02020603050405020304" pitchFamily="18" charset="0"/>
              </a:rPr>
              <a:t>If Case LB = 0 </a:t>
            </a:r>
            <a:endParaRPr lang="en-US"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After putting these values in the given formula, </a:t>
            </a:r>
            <a:endParaRPr lang="ar-SA"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we get: LOC(A[3])=1000 + 2 *3 </a:t>
            </a:r>
            <a:endParaRPr lang="ar-SA" sz="2800" b="0" i="0" u="none" strike="noStrike" baseline="0" dirty="0">
              <a:latin typeface="Times New Roman" panose="02020603050405020304" pitchFamily="18" charset="0"/>
              <a:cs typeface="Times New Roman" panose="02020603050405020304" pitchFamily="18" charset="0"/>
            </a:endParaRPr>
          </a:p>
          <a:p>
            <a:r>
              <a:rPr lang="ar-SA"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 1000 + 6 = 1006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94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A0E34-9BCE-4FEC-A846-E78ADB75349A}"/>
              </a:ext>
            </a:extLst>
          </p:cNvPr>
          <p:cNvSpPr txBox="1"/>
          <p:nvPr/>
        </p:nvSpPr>
        <p:spPr>
          <a:xfrm>
            <a:off x="622852" y="150110"/>
            <a:ext cx="10681252" cy="3539430"/>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algn="ctr"/>
            <a:r>
              <a:rPr lang="en-US" sz="2800" b="1" i="0" u="none" strike="noStrike" baseline="0" dirty="0">
                <a:latin typeface="Times New Roman" panose="02020603050405020304" pitchFamily="18" charset="0"/>
                <a:cs typeface="Times New Roman" panose="02020603050405020304" pitchFamily="18" charset="0"/>
              </a:rPr>
              <a:t>Two-dimensional array </a:t>
            </a:r>
            <a:endParaRPr lang="en-US"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chemeClr val="accent1"/>
                </a:solidFill>
                <a:latin typeface="Times New Roman" panose="02020603050405020304" pitchFamily="18" charset="0"/>
                <a:cs typeface="Times New Roman" panose="02020603050405020304" pitchFamily="18" charset="0"/>
              </a:rPr>
              <a:t>A two-dimensional array is also homogeneous structure, it can be visualized as a table consisting of rows and columns. </a:t>
            </a:r>
          </a:p>
          <a:p>
            <a:r>
              <a:rPr lang="en-US" sz="2800" b="0" i="0" u="none" strike="noStrike" baseline="0" dirty="0">
                <a:latin typeface="Times New Roman" panose="02020603050405020304" pitchFamily="18" charset="0"/>
                <a:cs typeface="Times New Roman" panose="02020603050405020304" pitchFamily="18" charset="0"/>
              </a:rPr>
              <a:t>•</a:t>
            </a:r>
            <a:r>
              <a:rPr lang="en-US" sz="2800" b="0" i="0" u="none" strike="noStrike" baseline="0" dirty="0">
                <a:solidFill>
                  <a:srgbClr val="00B050"/>
                </a:solidFill>
                <a:latin typeface="Times New Roman" panose="02020603050405020304" pitchFamily="18" charset="0"/>
                <a:cs typeface="Times New Roman" panose="02020603050405020304" pitchFamily="18" charset="0"/>
              </a:rPr>
              <a:t>The element in a two-dimensional array is accessed by specifying the row and column indexes of the item in the array. </a:t>
            </a:r>
          </a:p>
          <a:p>
            <a:r>
              <a:rPr lang="en-US" sz="2800" b="0" i="0" u="none" strike="noStrike" baseline="0" dirty="0">
                <a:latin typeface="Times New Roman" panose="02020603050405020304" pitchFamily="18" charset="0"/>
                <a:cs typeface="Times New Roman" panose="02020603050405020304" pitchFamily="18" charset="0"/>
              </a:rPr>
              <a:t>•</a:t>
            </a:r>
            <a:r>
              <a:rPr lang="en-US" sz="2800" b="1" i="0" u="none" strike="noStrike" baseline="0" dirty="0">
                <a:solidFill>
                  <a:srgbClr val="FFC000"/>
                </a:solidFill>
                <a:latin typeface="Times New Roman" panose="02020603050405020304" pitchFamily="18" charset="0"/>
                <a:cs typeface="Times New Roman" panose="02020603050405020304" pitchFamily="18" charset="0"/>
              </a:rPr>
              <a:t>Logical Level </a:t>
            </a:r>
            <a:r>
              <a:rPr lang="en-US" sz="2800" b="0" i="0" u="none" strike="noStrike" baseline="0" dirty="0">
                <a:solidFill>
                  <a:srgbClr val="FFC000"/>
                </a:solidFill>
                <a:latin typeface="Times New Roman" panose="02020603050405020304" pitchFamily="18" charset="0"/>
                <a:cs typeface="Times New Roman" panose="02020603050405020304" pitchFamily="18" charset="0"/>
              </a:rPr>
              <a:t>for two-dimensional array with 3(0-2) rows and 4(0-3)column elements will appear as shown below: </a:t>
            </a:r>
          </a:p>
        </p:txBody>
      </p:sp>
    </p:spTree>
    <p:extLst>
      <p:ext uri="{BB962C8B-B14F-4D97-AF65-F5344CB8AC3E}">
        <p14:creationId xmlns:p14="http://schemas.microsoft.com/office/powerpoint/2010/main" val="196779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F0473-E461-4523-9C59-F1B8A5CEF6E5}"/>
              </a:ext>
            </a:extLst>
          </p:cNvPr>
          <p:cNvPicPr>
            <a:picLocks noChangeAspect="1"/>
          </p:cNvPicPr>
          <p:nvPr/>
        </p:nvPicPr>
        <p:blipFill>
          <a:blip r:embed="rId2"/>
          <a:stretch>
            <a:fillRect/>
          </a:stretch>
        </p:blipFill>
        <p:spPr>
          <a:xfrm>
            <a:off x="1152939" y="755374"/>
            <a:ext cx="9727096" cy="4574853"/>
          </a:xfrm>
          <a:prstGeom prst="rect">
            <a:avLst/>
          </a:prstGeom>
        </p:spPr>
      </p:pic>
    </p:spTree>
    <p:extLst>
      <p:ext uri="{BB962C8B-B14F-4D97-AF65-F5344CB8AC3E}">
        <p14:creationId xmlns:p14="http://schemas.microsoft.com/office/powerpoint/2010/main" val="396395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013C2B-9BEF-4EDA-A17C-58FD2216FC50}"/>
              </a:ext>
            </a:extLst>
          </p:cNvPr>
          <p:cNvSpPr txBox="1"/>
          <p:nvPr/>
        </p:nvSpPr>
        <p:spPr>
          <a:xfrm>
            <a:off x="198784" y="231332"/>
            <a:ext cx="10959546" cy="4401205"/>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In the computer memory, all elements are stored linearly using contiguous addresses. Therefore, in order to store a two-dimensional matrix, two dimensional address space must be mapped to one-dimensional address space. </a:t>
            </a:r>
            <a:endParaRPr lang="ar-SA" sz="2800" b="0" i="0" u="none" strike="noStrike" baseline="0" dirty="0">
              <a:latin typeface="Times New Roman" panose="02020603050405020304" pitchFamily="18" charset="0"/>
              <a:cs typeface="Times New Roman" panose="02020603050405020304" pitchFamily="18" charset="0"/>
            </a:endParaRPr>
          </a:p>
          <a:p>
            <a:endParaRPr lang="en-US"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There Two methods for arranging Two or multidimensional arrays in memory: </a:t>
            </a:r>
          </a:p>
          <a:p>
            <a:r>
              <a:rPr lang="ar-SA" sz="2800" b="1" i="0" u="none" strike="noStrike" baseline="0" dirty="0">
                <a:latin typeface="Times New Roman" panose="02020603050405020304" pitchFamily="18" charset="0"/>
                <a:cs typeface="Times New Roman" panose="02020603050405020304" pitchFamily="18" charset="0"/>
              </a:rPr>
              <a:t>                </a:t>
            </a:r>
            <a:r>
              <a:rPr lang="en-US" sz="2800" b="1" i="0" u="none" strike="noStrike" baseline="0" dirty="0">
                <a:latin typeface="Times New Roman" panose="02020603050405020304" pitchFamily="18" charset="0"/>
                <a:cs typeface="Times New Roman" panose="02020603050405020304" pitchFamily="18" charset="0"/>
              </a:rPr>
              <a:t>1. Row-major order </a:t>
            </a:r>
            <a:endParaRPr lang="en-US" sz="2800" b="0" i="0" u="none" strike="noStrike" baseline="0" dirty="0">
              <a:latin typeface="Times New Roman" panose="02020603050405020304" pitchFamily="18" charset="0"/>
              <a:cs typeface="Times New Roman" panose="02020603050405020304" pitchFamily="18" charset="0"/>
            </a:endParaRPr>
          </a:p>
          <a:p>
            <a:r>
              <a:rPr lang="ar-SA" sz="2800" b="1" i="0" u="none" strike="noStrike" baseline="0" dirty="0">
                <a:latin typeface="Times New Roman" panose="02020603050405020304" pitchFamily="18" charset="0"/>
                <a:cs typeface="Times New Roman" panose="02020603050405020304" pitchFamily="18" charset="0"/>
              </a:rPr>
              <a:t>                </a:t>
            </a:r>
            <a:r>
              <a:rPr lang="en-US" sz="2800" b="1" i="0" u="none" strike="noStrike" baseline="0" dirty="0">
                <a:latin typeface="Times New Roman" panose="02020603050405020304" pitchFamily="18" charset="0"/>
                <a:cs typeface="Times New Roman" panose="02020603050405020304" pitchFamily="18" charset="0"/>
              </a:rPr>
              <a:t>2. Column-major order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57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D4E32-F5D3-464A-AF25-C346162964A6}"/>
              </a:ext>
            </a:extLst>
          </p:cNvPr>
          <p:cNvSpPr txBox="1"/>
          <p:nvPr/>
        </p:nvSpPr>
        <p:spPr>
          <a:xfrm>
            <a:off x="125895" y="0"/>
            <a:ext cx="11376991" cy="553998"/>
          </a:xfrm>
          <a:prstGeom prst="rect">
            <a:avLst/>
          </a:prstGeom>
          <a:noFill/>
        </p:spPr>
        <p:txBody>
          <a:bodyPr wrap="square">
            <a:spAutoFit/>
          </a:bodyPr>
          <a:lstStyle/>
          <a:p>
            <a:pPr algn="l"/>
            <a:endParaRPr lang="en-US" sz="1200" b="0" i="0" u="none" strike="noStrike" baseline="0" dirty="0">
              <a:solidFill>
                <a:srgbClr val="000000"/>
              </a:solidFill>
              <a:latin typeface="Calibri" panose="020F0502020204030204" pitchFamily="34" charset="0"/>
            </a:endParaRPr>
          </a:p>
          <a:p>
            <a:r>
              <a:rPr lang="en-US" sz="1800" b="0" i="0" u="none" strike="noStrike" baseline="0" dirty="0">
                <a:latin typeface="Calibri" panose="020F0502020204030204" pitchFamily="34" charset="0"/>
              </a:rPr>
              <a:t>For example the physical structure for array with 3X3 elements will appear in memory as shown below in two methods: </a:t>
            </a:r>
            <a:endParaRPr lang="en-US" dirty="0"/>
          </a:p>
        </p:txBody>
      </p:sp>
      <p:pic>
        <p:nvPicPr>
          <p:cNvPr id="4" name="Picture 3">
            <a:extLst>
              <a:ext uri="{FF2B5EF4-FFF2-40B4-BE49-F238E27FC236}">
                <a16:creationId xmlns:a16="http://schemas.microsoft.com/office/drawing/2014/main" id="{5FC0F486-5F8D-4FF8-AE9E-D45C87A17D4F}"/>
              </a:ext>
            </a:extLst>
          </p:cNvPr>
          <p:cNvPicPr>
            <a:picLocks noChangeAspect="1"/>
          </p:cNvPicPr>
          <p:nvPr/>
        </p:nvPicPr>
        <p:blipFill>
          <a:blip r:embed="rId2"/>
          <a:stretch>
            <a:fillRect/>
          </a:stretch>
        </p:blipFill>
        <p:spPr>
          <a:xfrm>
            <a:off x="503583" y="914400"/>
            <a:ext cx="10999303" cy="4596897"/>
          </a:xfrm>
          <a:prstGeom prst="rect">
            <a:avLst/>
          </a:prstGeom>
        </p:spPr>
      </p:pic>
    </p:spTree>
    <p:extLst>
      <p:ext uri="{BB962C8B-B14F-4D97-AF65-F5344CB8AC3E}">
        <p14:creationId xmlns:p14="http://schemas.microsoft.com/office/powerpoint/2010/main" val="2861982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3875E-8626-4BC5-82ED-F53FCC5813FE}"/>
              </a:ext>
            </a:extLst>
          </p:cNvPr>
          <p:cNvSpPr txBox="1"/>
          <p:nvPr/>
        </p:nvSpPr>
        <p:spPr>
          <a:xfrm>
            <a:off x="715618" y="195003"/>
            <a:ext cx="11012556" cy="4401205"/>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US" sz="2800" b="0" i="0" u="none" strike="noStrike" baseline="0" dirty="0">
              <a:latin typeface="Times New Roman" panose="02020603050405020304" pitchFamily="18" charset="0"/>
              <a:cs typeface="Times New Roman" panose="02020603050405020304" pitchFamily="18" charset="0"/>
            </a:endParaRPr>
          </a:p>
          <a:p>
            <a:r>
              <a:rPr lang="en-US" sz="2800" b="1" i="0" u="none" strike="noStrike" baseline="0" dirty="0">
                <a:solidFill>
                  <a:srgbClr val="FF0000"/>
                </a:solidFill>
                <a:latin typeface="Times New Roman" panose="02020603050405020304" pitchFamily="18" charset="0"/>
                <a:cs typeface="Times New Roman" panose="02020603050405020304" pitchFamily="18" charset="0"/>
              </a:rPr>
              <a:t>In row-major order: </a:t>
            </a:r>
            <a:endParaRPr lang="en-US" sz="2800" b="0" i="0" u="none" strike="noStrike" baseline="0" dirty="0">
              <a:solidFill>
                <a:srgbClr val="FF0000"/>
              </a:solidFill>
              <a:latin typeface="Times New Roman" panose="02020603050405020304" pitchFamily="18" charset="0"/>
              <a:cs typeface="Times New Roman" panose="02020603050405020304" pitchFamily="18" charset="0"/>
            </a:endParaRPr>
          </a:p>
          <a:p>
            <a:r>
              <a:rPr lang="en-US" sz="2800" b="0" i="0" u="none" strike="noStrike" baseline="0" dirty="0">
                <a:solidFill>
                  <a:srgbClr val="FF0000"/>
                </a:solidFill>
                <a:latin typeface="Times New Roman" panose="02020603050405020304" pitchFamily="18" charset="0"/>
                <a:cs typeface="Times New Roman" panose="02020603050405020304" pitchFamily="18" charset="0"/>
              </a:rPr>
              <a:t>consecutive elements of the </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rows </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of the array are contiguous in memory. Used in C/C++, PL/I, Pascal, Python , C# </a:t>
            </a:r>
            <a:r>
              <a:rPr lang="en-US" sz="2800" b="0" i="0" u="none" strike="noStrike" baseline="0" dirty="0" err="1">
                <a:solidFill>
                  <a:srgbClr val="FF0000"/>
                </a:solidFill>
                <a:latin typeface="Times New Roman" panose="02020603050405020304" pitchFamily="18" charset="0"/>
                <a:cs typeface="Times New Roman" panose="02020603050405020304" pitchFamily="18" charset="0"/>
              </a:rPr>
              <a:t>.Net</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 Java. </a:t>
            </a:r>
          </a:p>
          <a:p>
            <a:endParaRPr lang="ar-SA" sz="2800" b="0" i="0" u="none" strike="noStrike" baseline="0" dirty="0">
              <a:latin typeface="Times New Roman" panose="02020603050405020304" pitchFamily="18" charset="0"/>
              <a:cs typeface="Times New Roman" panose="02020603050405020304" pitchFamily="18" charset="0"/>
            </a:endParaRPr>
          </a:p>
          <a:p>
            <a:endParaRPr lang="en-US"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a:t>
            </a:r>
            <a:r>
              <a:rPr lang="en-US" sz="2800" b="1" i="0" u="none" strike="noStrike" baseline="0" dirty="0">
                <a:solidFill>
                  <a:srgbClr val="0070C0"/>
                </a:solidFill>
                <a:latin typeface="Times New Roman" panose="02020603050405020304" pitchFamily="18" charset="0"/>
                <a:cs typeface="Times New Roman" panose="02020603050405020304" pitchFamily="18" charset="0"/>
              </a:rPr>
              <a:t>In column-major order</a:t>
            </a:r>
            <a:r>
              <a:rPr lang="en-US" sz="2800" b="0" i="0" u="none" strike="noStrike" baseline="0" dirty="0">
                <a:solidFill>
                  <a:srgbClr val="0070C0"/>
                </a:solidFill>
                <a:latin typeface="Times New Roman" panose="02020603050405020304" pitchFamily="18" charset="0"/>
                <a:cs typeface="Times New Roman" panose="02020603050405020304" pitchFamily="18" charset="0"/>
              </a:rPr>
              <a:t>: </a:t>
            </a:r>
          </a:p>
          <a:p>
            <a:r>
              <a:rPr lang="en-US" sz="2800" b="0" i="0" u="none" strike="noStrike" baseline="0" dirty="0">
                <a:solidFill>
                  <a:srgbClr val="0070C0"/>
                </a:solidFill>
                <a:latin typeface="Times New Roman" panose="02020603050405020304" pitchFamily="18" charset="0"/>
                <a:cs typeface="Times New Roman" panose="02020603050405020304" pitchFamily="18" charset="0"/>
              </a:rPr>
              <a:t>consecutive elements of the columns are contiguous. Used in Fortran, OpenGL , MATLAB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2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755E9-79CF-4A5A-8DD1-BF0A0209B362}"/>
              </a:ext>
            </a:extLst>
          </p:cNvPr>
          <p:cNvSpPr txBox="1"/>
          <p:nvPr/>
        </p:nvSpPr>
        <p:spPr>
          <a:xfrm>
            <a:off x="801756" y="267205"/>
            <a:ext cx="9720470" cy="2246769"/>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en-US" sz="2800" b="0" i="0" u="none" strike="noStrike" baseline="0" dirty="0">
              <a:latin typeface="Times New Roman" panose="02020603050405020304" pitchFamily="18" charset="0"/>
              <a:cs typeface="Times New Roman" panose="02020603050405020304" pitchFamily="18" charset="0"/>
            </a:endParaRPr>
          </a:p>
          <a:p>
            <a:r>
              <a:rPr lang="en-US" sz="2800" b="1" i="0" u="none" strike="noStrike" baseline="0" dirty="0">
                <a:latin typeface="Times New Roman" panose="02020603050405020304" pitchFamily="18" charset="0"/>
                <a:cs typeface="Times New Roman" panose="02020603050405020304" pitchFamily="18" charset="0"/>
              </a:rPr>
              <a:t>Example: </a:t>
            </a:r>
            <a:r>
              <a:rPr lang="en-US" sz="2800" b="0" i="0" u="none" strike="noStrike" baseline="0" dirty="0">
                <a:latin typeface="Times New Roman" panose="02020603050405020304" pitchFamily="18" charset="0"/>
                <a:cs typeface="Times New Roman" panose="02020603050405020304" pitchFamily="18" charset="0"/>
              </a:rPr>
              <a:t>The following array: A would be stored as follows in the Two orders: </a:t>
            </a:r>
          </a:p>
          <a:p>
            <a:endParaRPr lang="en-US" sz="2800" b="0" i="0" u="none" strike="noStrike" baseline="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11B69AC-1225-44E7-9AAF-1E52B27B9D46}"/>
              </a:ext>
            </a:extLst>
          </p:cNvPr>
          <p:cNvPicPr>
            <a:picLocks noChangeAspect="1"/>
          </p:cNvPicPr>
          <p:nvPr/>
        </p:nvPicPr>
        <p:blipFill>
          <a:blip r:embed="rId2"/>
          <a:stretch>
            <a:fillRect/>
          </a:stretch>
        </p:blipFill>
        <p:spPr>
          <a:xfrm>
            <a:off x="801756" y="2451225"/>
            <a:ext cx="10237305" cy="2876149"/>
          </a:xfrm>
          <a:prstGeom prst="rect">
            <a:avLst/>
          </a:prstGeom>
        </p:spPr>
      </p:pic>
    </p:spTree>
    <p:extLst>
      <p:ext uri="{BB962C8B-B14F-4D97-AF65-F5344CB8AC3E}">
        <p14:creationId xmlns:p14="http://schemas.microsoft.com/office/powerpoint/2010/main" val="83406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ECB746-85B2-47E7-A92A-F0EC0D92FE28}"/>
              </a:ext>
            </a:extLst>
          </p:cNvPr>
          <p:cNvSpPr txBox="1"/>
          <p:nvPr/>
        </p:nvSpPr>
        <p:spPr>
          <a:xfrm>
            <a:off x="145774" y="180504"/>
            <a:ext cx="11529391" cy="4832092"/>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We can find out the location of any element in array (NXM) by using following formulas: </a:t>
            </a:r>
          </a:p>
          <a:p>
            <a:r>
              <a:rPr lang="en-US" sz="2800" b="1" i="0" u="none" strike="noStrike" baseline="0" dirty="0">
                <a:latin typeface="Times New Roman" panose="02020603050405020304" pitchFamily="18" charset="0"/>
                <a:cs typeface="Times New Roman" panose="02020603050405020304" pitchFamily="18" charset="0"/>
              </a:rPr>
              <a:t>1. In case of Row Major Order: </a:t>
            </a:r>
            <a:endParaRPr lang="en-US" sz="2800" b="0" i="0" u="none" strike="noStrike" baseline="0" dirty="0">
              <a:latin typeface="Times New Roman" panose="02020603050405020304" pitchFamily="18" charset="0"/>
              <a:cs typeface="Times New Roman" panose="02020603050405020304" pitchFamily="18" charset="0"/>
            </a:endParaRPr>
          </a:p>
          <a:p>
            <a:r>
              <a:rPr lang="pl-PL" sz="2800" b="1" i="0" u="none" strike="noStrike" baseline="0" dirty="0">
                <a:latin typeface="Times New Roman" panose="02020603050405020304" pitchFamily="18" charset="0"/>
                <a:cs typeface="Times New Roman" panose="02020603050405020304" pitchFamily="18" charset="0"/>
              </a:rPr>
              <a:t>Loc (A [i, j]) = Loc (A [1,1]) +( [i-1]*M+ [ j-1 ]) * w </a:t>
            </a:r>
            <a:endParaRPr lang="pl-PL" sz="2800" b="0"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where </a:t>
            </a:r>
          </a:p>
          <a:p>
            <a:r>
              <a:rPr lang="en-US" sz="2800" b="0" i="0" u="none" strike="noStrike" baseline="0" dirty="0">
                <a:latin typeface="Times New Roman" panose="02020603050405020304" pitchFamily="18" charset="0"/>
                <a:cs typeface="Times New Roman" panose="02020603050405020304" pitchFamily="18" charset="0"/>
              </a:rPr>
              <a:t>Loc(A[[</a:t>
            </a:r>
            <a:r>
              <a:rPr lang="en-US" sz="2800" b="0" i="0" u="none" strike="noStrike" baseline="0" dirty="0" err="1">
                <a:latin typeface="Times New Roman" panose="02020603050405020304" pitchFamily="18" charset="0"/>
                <a:cs typeface="Times New Roman" panose="02020603050405020304" pitchFamily="18" charset="0"/>
              </a:rPr>
              <a:t>i,j</a:t>
            </a:r>
            <a:r>
              <a:rPr lang="en-US" sz="2800" b="0" i="0" u="none" strike="noStrike" baseline="0" dirty="0">
                <a:latin typeface="Times New Roman" panose="02020603050405020304" pitchFamily="18" charset="0"/>
                <a:cs typeface="Times New Roman" panose="02020603050405020304" pitchFamily="18" charset="0"/>
              </a:rPr>
              <a:t>]) : is the location of the element in the </a:t>
            </a:r>
            <a:r>
              <a:rPr lang="en-US" sz="2800" b="0" i="0" u="none" strike="noStrike" baseline="0" dirty="0" err="1">
                <a:latin typeface="Times New Roman" panose="02020603050405020304" pitchFamily="18" charset="0"/>
                <a:cs typeface="Times New Roman" panose="02020603050405020304" pitchFamily="18" charset="0"/>
              </a:rPr>
              <a:t>ith</a:t>
            </a:r>
            <a:r>
              <a:rPr lang="en-US" sz="2800" b="0" i="0" u="none" strike="noStrike" baseline="0" dirty="0">
                <a:latin typeface="Times New Roman" panose="02020603050405020304" pitchFamily="18" charset="0"/>
                <a:cs typeface="Times New Roman" panose="02020603050405020304" pitchFamily="18" charset="0"/>
              </a:rPr>
              <a:t> row and </a:t>
            </a:r>
            <a:r>
              <a:rPr lang="en-US" sz="2800" b="0" i="0" u="none" strike="noStrike" baseline="0" dirty="0" err="1">
                <a:latin typeface="Times New Roman" panose="02020603050405020304" pitchFamily="18" charset="0"/>
                <a:cs typeface="Times New Roman" panose="02020603050405020304" pitchFamily="18" charset="0"/>
              </a:rPr>
              <a:t>jth</a:t>
            </a:r>
            <a:r>
              <a:rPr lang="en-US" sz="2800" b="0" i="0" u="none" strike="noStrike" baseline="0" dirty="0">
                <a:latin typeface="Times New Roman" panose="02020603050405020304" pitchFamily="18" charset="0"/>
                <a:cs typeface="Times New Roman" panose="02020603050405020304" pitchFamily="18" charset="0"/>
              </a:rPr>
              <a:t> column. </a:t>
            </a:r>
          </a:p>
          <a:p>
            <a:r>
              <a:rPr lang="en-US" sz="2800" b="0" i="0" u="none" strike="noStrike" baseline="0" dirty="0">
                <a:latin typeface="Times New Roman" panose="02020603050405020304" pitchFamily="18" charset="0"/>
                <a:cs typeface="Times New Roman" panose="02020603050405020304" pitchFamily="18" charset="0"/>
              </a:rPr>
              <a:t>Loc (A [1,1]) : is the base address or address of the first element of the array A. </a:t>
            </a:r>
          </a:p>
          <a:p>
            <a:r>
              <a:rPr lang="en-US" sz="2800" b="0" i="0" u="none" strike="noStrike" baseline="0" dirty="0">
                <a:latin typeface="Times New Roman" panose="02020603050405020304" pitchFamily="18" charset="0"/>
                <a:cs typeface="Times New Roman" panose="02020603050405020304" pitchFamily="18" charset="0"/>
              </a:rPr>
              <a:t>w : is the number of bytes required to store single element of the array A. </a:t>
            </a:r>
          </a:p>
          <a:p>
            <a:r>
              <a:rPr lang="en-US" sz="2800" b="0" i="0" u="none" strike="noStrike" baseline="0" dirty="0">
                <a:latin typeface="Times New Roman" panose="02020603050405020304" pitchFamily="18" charset="0"/>
                <a:cs typeface="Times New Roman" panose="02020603050405020304" pitchFamily="18" charset="0"/>
              </a:rPr>
              <a:t>M : is the total number of columns in the array. </a:t>
            </a:r>
          </a:p>
          <a:p>
            <a:r>
              <a:rPr lang="en-US" sz="28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77582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3CAEA-8CBF-48E8-BE5B-3CB8E001ED6C}"/>
              </a:ext>
            </a:extLst>
          </p:cNvPr>
          <p:cNvSpPr txBox="1"/>
          <p:nvPr/>
        </p:nvSpPr>
        <p:spPr>
          <a:xfrm>
            <a:off x="511865" y="116714"/>
            <a:ext cx="7975600" cy="2462213"/>
          </a:xfrm>
          <a:prstGeom prst="rect">
            <a:avLst/>
          </a:prstGeom>
          <a:noFill/>
        </p:spPr>
        <p:txBody>
          <a:bodyPr wrap="square">
            <a:spAutoFit/>
          </a:bodyPr>
          <a:lstStyle/>
          <a:p>
            <a:pPr algn="l"/>
            <a:endParaRPr lang="en-US" b="0" i="0" u="none" strike="noStrike" baseline="0" dirty="0">
              <a:solidFill>
                <a:srgbClr val="000000"/>
              </a:solidFill>
              <a:latin typeface="Agency FB" panose="020B0503020202020204" pitchFamily="34" charset="0"/>
            </a:endParaRPr>
          </a:p>
          <a:p>
            <a:r>
              <a:rPr lang="en-US" sz="2800" b="0" i="0" u="none" strike="noStrike" baseline="0" dirty="0">
                <a:highlight>
                  <a:srgbClr val="00FFFF"/>
                </a:highlight>
                <a:latin typeface="Agency FB" panose="020B0503020202020204" pitchFamily="34" charset="0"/>
              </a:rPr>
              <a:t>Course objectives </a:t>
            </a:r>
          </a:p>
          <a:p>
            <a:r>
              <a:rPr lang="en-US" b="0" i="0" u="none" strike="noStrike" baseline="0" dirty="0">
                <a:latin typeface="Agency FB" panose="020B0503020202020204" pitchFamily="34" charset="0"/>
              </a:rPr>
              <a:t>This course aims to make the student capable of understanding and writing different data structures as: </a:t>
            </a:r>
          </a:p>
          <a:p>
            <a:r>
              <a:rPr lang="en-US" b="0" i="0" u="none" strike="noStrike" baseline="0" dirty="0">
                <a:latin typeface="Agency FB" panose="020B0503020202020204" pitchFamily="34" charset="0"/>
              </a:rPr>
              <a:t>•Array, </a:t>
            </a:r>
            <a:r>
              <a:rPr lang="en-US" b="0" i="0" u="none" strike="noStrike" baseline="0" dirty="0" err="1">
                <a:latin typeface="Agency FB" panose="020B0503020202020204" pitchFamily="34" charset="0"/>
              </a:rPr>
              <a:t>ArrayList</a:t>
            </a:r>
            <a:r>
              <a:rPr lang="en-US" b="0" i="0" u="none" strike="noStrike" baseline="0" dirty="0">
                <a:latin typeface="Agency FB" panose="020B0503020202020204" pitchFamily="34" charset="0"/>
              </a:rPr>
              <a:t> </a:t>
            </a:r>
          </a:p>
          <a:p>
            <a:r>
              <a:rPr lang="en-US" b="0" i="0" u="none" strike="noStrike" baseline="0" dirty="0">
                <a:latin typeface="Agency FB" panose="020B0503020202020204" pitchFamily="34" charset="0"/>
              </a:rPr>
              <a:t>•String </a:t>
            </a:r>
          </a:p>
          <a:p>
            <a:r>
              <a:rPr lang="en-US" b="0" i="0" u="none" strike="noStrike" baseline="0" dirty="0">
                <a:latin typeface="Agency FB" panose="020B0503020202020204" pitchFamily="34" charset="0"/>
              </a:rPr>
              <a:t>•Linked List </a:t>
            </a:r>
          </a:p>
          <a:p>
            <a:r>
              <a:rPr lang="en-US" b="0" i="0" u="none" strike="noStrike" baseline="0" dirty="0">
                <a:latin typeface="Agency FB" panose="020B0503020202020204" pitchFamily="34" charset="0"/>
              </a:rPr>
              <a:t>•Stack </a:t>
            </a:r>
          </a:p>
          <a:p>
            <a:r>
              <a:rPr lang="en-US" b="0" i="0" u="none" strike="noStrike" baseline="0" dirty="0">
                <a:latin typeface="Agency FB" panose="020B0503020202020204" pitchFamily="34" charset="0"/>
              </a:rPr>
              <a:t>•Queue </a:t>
            </a:r>
          </a:p>
        </p:txBody>
      </p:sp>
      <p:sp>
        <p:nvSpPr>
          <p:cNvPr id="4" name="TextBox 3">
            <a:extLst>
              <a:ext uri="{FF2B5EF4-FFF2-40B4-BE49-F238E27FC236}">
                <a16:creationId xmlns:a16="http://schemas.microsoft.com/office/drawing/2014/main" id="{F5F55B81-D5DF-4838-8E7D-ADB5001A3768}"/>
              </a:ext>
            </a:extLst>
          </p:cNvPr>
          <p:cNvSpPr txBox="1"/>
          <p:nvPr/>
        </p:nvSpPr>
        <p:spPr>
          <a:xfrm>
            <a:off x="397565" y="2990506"/>
            <a:ext cx="11065565" cy="1769715"/>
          </a:xfrm>
          <a:prstGeom prst="rect">
            <a:avLst/>
          </a:prstGeom>
          <a:noFill/>
        </p:spPr>
        <p:txBody>
          <a:bodyPr wrap="square">
            <a:spAutoFit/>
          </a:bodyPr>
          <a:lstStyle/>
          <a:p>
            <a:pPr algn="l"/>
            <a:endParaRPr lang="en-US" sz="900" b="0" i="0" u="none" strike="noStrike" baseline="0" dirty="0">
              <a:solidFill>
                <a:srgbClr val="000000"/>
              </a:solidFill>
              <a:latin typeface="Calibri" panose="020F0502020204030204" pitchFamily="34" charset="0"/>
            </a:endParaRPr>
          </a:p>
          <a:p>
            <a:r>
              <a:rPr lang="en-US" sz="2800" b="0" i="0" u="none" strike="noStrike" baseline="0" dirty="0">
                <a:highlight>
                  <a:srgbClr val="00FFFF"/>
                </a:highlight>
                <a:latin typeface="Agency FB" panose="020B0503020202020204" pitchFamily="34" charset="0"/>
              </a:rPr>
              <a:t>Introduction</a:t>
            </a:r>
            <a:r>
              <a:rPr lang="en-US" sz="2800" b="0" i="0" u="none" strike="noStrike" baseline="0" dirty="0">
                <a:highlight>
                  <a:srgbClr val="00FFFF"/>
                </a:highlight>
                <a:latin typeface="Calibri" panose="020F0502020204030204" pitchFamily="34" charset="0"/>
              </a:rPr>
              <a:t> </a:t>
            </a:r>
          </a:p>
          <a:p>
            <a:r>
              <a:rPr lang="en-US" sz="1800" b="0" i="0" u="none" strike="noStrike" baseline="0" dirty="0">
                <a:latin typeface="Arial Narrow" panose="020B0606020202030204" pitchFamily="34" charset="0"/>
              </a:rPr>
              <a:t>What is Data Structures ? </a:t>
            </a:r>
          </a:p>
          <a:p>
            <a:r>
              <a:rPr lang="en-US" sz="1800" b="0" i="0" u="none" strike="noStrike" baseline="0" dirty="0">
                <a:latin typeface="Arial Narrow" panose="020B0606020202030204" pitchFamily="34" charset="0"/>
              </a:rPr>
              <a:t>•</a:t>
            </a:r>
            <a:r>
              <a:rPr lang="en-US" sz="1800" b="0" i="0" u="none" strike="noStrike" baseline="0" dirty="0">
                <a:highlight>
                  <a:srgbClr val="FFFF00"/>
                </a:highlight>
                <a:latin typeface="Arial Narrow" panose="020B0606020202030204" pitchFamily="34" charset="0"/>
              </a:rPr>
              <a:t>A collection of basic data types is called data structure. </a:t>
            </a:r>
          </a:p>
          <a:p>
            <a:r>
              <a:rPr lang="en-US" sz="1800" b="0" i="0" u="none" strike="noStrike" baseline="0" dirty="0">
                <a:solidFill>
                  <a:srgbClr val="FF0000"/>
                </a:solidFill>
                <a:latin typeface="Arial Narrow" panose="020B0606020202030204" pitchFamily="34" charset="0"/>
              </a:rPr>
              <a:t>•</a:t>
            </a:r>
            <a:r>
              <a:rPr lang="en-US" sz="1800" b="0" i="0" u="none" strike="noStrike" baseline="0" dirty="0">
                <a:solidFill>
                  <a:srgbClr val="FF0000"/>
                </a:solidFill>
                <a:highlight>
                  <a:srgbClr val="00FF00"/>
                </a:highlight>
                <a:latin typeface="Arial Narrow" panose="020B0606020202030204" pitchFamily="34" charset="0"/>
              </a:rPr>
              <a:t>A collection of data elements whose logical organization reflects a relationship among the elements. </a:t>
            </a:r>
          </a:p>
          <a:p>
            <a:r>
              <a:rPr lang="en-US" sz="1800" b="0" i="0" u="none" strike="noStrike" baseline="0" dirty="0">
                <a:latin typeface="Arial Narrow" panose="020B0606020202030204" pitchFamily="34" charset="0"/>
              </a:rPr>
              <a:t>•</a:t>
            </a:r>
            <a:r>
              <a:rPr lang="en-US" sz="1800" b="0" i="0" u="none" strike="noStrike" baseline="0" dirty="0">
                <a:highlight>
                  <a:srgbClr val="FF00FF"/>
                </a:highlight>
                <a:latin typeface="Arial Narrow" panose="020B0606020202030204" pitchFamily="34" charset="0"/>
              </a:rPr>
              <a:t>Abstract way to organize information </a:t>
            </a:r>
          </a:p>
        </p:txBody>
      </p:sp>
    </p:spTree>
    <p:extLst>
      <p:ext uri="{BB962C8B-B14F-4D97-AF65-F5344CB8AC3E}">
        <p14:creationId xmlns:p14="http://schemas.microsoft.com/office/powerpoint/2010/main" val="348024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0D69B9-BFB0-4C6A-82C3-1BF332C250DB}"/>
              </a:ext>
            </a:extLst>
          </p:cNvPr>
          <p:cNvSpPr txBox="1"/>
          <p:nvPr/>
        </p:nvSpPr>
        <p:spPr>
          <a:xfrm>
            <a:off x="145775" y="110327"/>
            <a:ext cx="11357112" cy="1569660"/>
          </a:xfrm>
          <a:prstGeom prst="rect">
            <a:avLst/>
          </a:prstGeom>
          <a:noFill/>
        </p:spPr>
        <p:txBody>
          <a:bodyPr wrap="square">
            <a:spAutoFit/>
          </a:bodyPr>
          <a:lstStyle/>
          <a:p>
            <a:pPr algn="l"/>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400" b="1" i="0" u="none" strike="noStrike" baseline="0" dirty="0">
                <a:latin typeface="Times New Roman" panose="02020603050405020304" pitchFamily="18" charset="0"/>
                <a:cs typeface="Times New Roman" panose="02020603050405020304" pitchFamily="18" charset="0"/>
              </a:rPr>
              <a:t>Example: finding the location (address) of element in 2D </a:t>
            </a:r>
            <a:endParaRPr lang="en-US" sz="2400" b="0" i="0" u="none" strike="noStrike" baseline="0" dirty="0">
              <a:latin typeface="Times New Roman" panose="02020603050405020304" pitchFamily="18" charset="0"/>
              <a:cs typeface="Times New Roman" panose="02020603050405020304" pitchFamily="18" charset="0"/>
            </a:endParaRPr>
          </a:p>
          <a:p>
            <a:r>
              <a:rPr lang="en-US" sz="2400" b="0" i="0" u="none" strike="noStrike" baseline="0" dirty="0">
                <a:latin typeface="Times New Roman" panose="02020603050405020304" pitchFamily="18" charset="0"/>
                <a:cs typeface="Times New Roman" panose="02020603050405020304" pitchFamily="18" charset="0"/>
              </a:rPr>
              <a:t>Suppose A 3 x 4 (N=3 and M=4) integer array A is show as below and base address = 1000 and number of bytes=2. find the location of A [3,2]: </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A2FC594-55E3-4396-9D32-6885ADC86819}"/>
              </a:ext>
            </a:extLst>
          </p:cNvPr>
          <p:cNvPicPr>
            <a:picLocks noChangeAspect="1"/>
          </p:cNvPicPr>
          <p:nvPr/>
        </p:nvPicPr>
        <p:blipFill>
          <a:blip r:embed="rId2"/>
          <a:stretch>
            <a:fillRect/>
          </a:stretch>
        </p:blipFill>
        <p:spPr>
          <a:xfrm>
            <a:off x="3962400" y="1679987"/>
            <a:ext cx="7275443" cy="4522031"/>
          </a:xfrm>
          <a:prstGeom prst="rect">
            <a:avLst/>
          </a:prstGeom>
        </p:spPr>
      </p:pic>
      <p:pic>
        <p:nvPicPr>
          <p:cNvPr id="5" name="Picture 4">
            <a:extLst>
              <a:ext uri="{FF2B5EF4-FFF2-40B4-BE49-F238E27FC236}">
                <a16:creationId xmlns:a16="http://schemas.microsoft.com/office/drawing/2014/main" id="{73132CB1-0C8E-436D-B5B0-A755D61E8674}"/>
              </a:ext>
            </a:extLst>
          </p:cNvPr>
          <p:cNvPicPr>
            <a:picLocks noChangeAspect="1"/>
          </p:cNvPicPr>
          <p:nvPr/>
        </p:nvPicPr>
        <p:blipFill>
          <a:blip r:embed="rId3"/>
          <a:stretch>
            <a:fillRect/>
          </a:stretch>
        </p:blipFill>
        <p:spPr>
          <a:xfrm>
            <a:off x="1346210" y="2131074"/>
            <a:ext cx="1919335" cy="1032095"/>
          </a:xfrm>
          <a:prstGeom prst="rect">
            <a:avLst/>
          </a:prstGeom>
        </p:spPr>
      </p:pic>
    </p:spTree>
    <p:extLst>
      <p:ext uri="{BB962C8B-B14F-4D97-AF65-F5344CB8AC3E}">
        <p14:creationId xmlns:p14="http://schemas.microsoft.com/office/powerpoint/2010/main" val="11102311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572E4-4731-4F99-8C82-CA2757B64EEC}"/>
              </a:ext>
            </a:extLst>
          </p:cNvPr>
          <p:cNvSpPr txBox="1"/>
          <p:nvPr/>
        </p:nvSpPr>
        <p:spPr>
          <a:xfrm>
            <a:off x="198781" y="0"/>
            <a:ext cx="10906539" cy="3046988"/>
          </a:xfrm>
          <a:prstGeom prst="rect">
            <a:avLst/>
          </a:prstGeom>
          <a:noFill/>
        </p:spPr>
        <p:txBody>
          <a:bodyPr wrap="square">
            <a:spAutoFit/>
          </a:bodyPr>
          <a:lstStyle/>
          <a:p>
            <a:pPr algn="l"/>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400" b="1" i="0" u="none" strike="noStrike" baseline="0" dirty="0">
                <a:latin typeface="Times New Roman" panose="02020603050405020304" pitchFamily="18" charset="0"/>
                <a:cs typeface="Times New Roman" panose="02020603050405020304" pitchFamily="18" charset="0"/>
              </a:rPr>
              <a:t>2. In case of Column Major Order</a:t>
            </a:r>
            <a:r>
              <a:rPr lang="en-US" sz="2400" b="0" i="0" u="none" strike="noStrike" baseline="0" dirty="0">
                <a:latin typeface="Times New Roman" panose="02020603050405020304" pitchFamily="18" charset="0"/>
                <a:cs typeface="Times New Roman" panose="02020603050405020304" pitchFamily="18" charset="0"/>
              </a:rPr>
              <a:t>: </a:t>
            </a:r>
          </a:p>
          <a:p>
            <a:r>
              <a:rPr lang="en-US" sz="2400" b="1" i="0" u="none" strike="noStrike" baseline="0" dirty="0">
                <a:latin typeface="Times New Roman" panose="02020603050405020304" pitchFamily="18" charset="0"/>
                <a:cs typeface="Times New Roman" panose="02020603050405020304" pitchFamily="18" charset="0"/>
              </a:rPr>
              <a:t>                     Loc (A [</a:t>
            </a:r>
            <a:r>
              <a:rPr lang="en-US" sz="2400" b="1" i="0" u="none" strike="noStrike" baseline="0" dirty="0" err="1">
                <a:latin typeface="Times New Roman" panose="02020603050405020304" pitchFamily="18" charset="0"/>
                <a:cs typeface="Times New Roman" panose="02020603050405020304" pitchFamily="18" charset="0"/>
              </a:rPr>
              <a:t>i,j</a:t>
            </a:r>
            <a:r>
              <a:rPr lang="en-US" sz="2400" b="1" i="0" u="none" strike="noStrike" baseline="0" dirty="0">
                <a:latin typeface="Times New Roman" panose="02020603050405020304" pitchFamily="18" charset="0"/>
                <a:cs typeface="Times New Roman" panose="02020603050405020304" pitchFamily="18" charset="0"/>
              </a:rPr>
              <a:t>]) = Loc (A [1, 1]) + ([j-1]*N+ [i-1])*w </a:t>
            </a:r>
            <a:endParaRPr lang="en-US" sz="2400" b="0" i="0" u="none" strike="noStrike" baseline="0" dirty="0">
              <a:latin typeface="Times New Roman" panose="02020603050405020304" pitchFamily="18" charset="0"/>
              <a:cs typeface="Times New Roman" panose="02020603050405020304" pitchFamily="18" charset="0"/>
            </a:endParaRPr>
          </a:p>
          <a:p>
            <a:r>
              <a:rPr lang="en-US" sz="2400" b="0" i="0" u="none" strike="noStrike" baseline="0" dirty="0">
                <a:latin typeface="Times New Roman" panose="02020603050405020304" pitchFamily="18" charset="0"/>
                <a:cs typeface="Times New Roman" panose="02020603050405020304" pitchFamily="18" charset="0"/>
              </a:rPr>
              <a:t>   where </a:t>
            </a:r>
          </a:p>
          <a:p>
            <a:r>
              <a:rPr lang="en-US" sz="2400" b="0" i="0" u="none" strike="noStrike" baseline="0" dirty="0">
                <a:latin typeface="Times New Roman" panose="02020603050405020304" pitchFamily="18" charset="0"/>
                <a:cs typeface="Times New Roman" panose="02020603050405020304" pitchFamily="18" charset="0"/>
              </a:rPr>
              <a:t>       Loc(A[</a:t>
            </a:r>
            <a:r>
              <a:rPr lang="en-US" sz="2400" b="0" i="0" u="none" strike="noStrike" baseline="0" dirty="0" err="1">
                <a:latin typeface="Times New Roman" panose="02020603050405020304" pitchFamily="18" charset="0"/>
                <a:cs typeface="Times New Roman" panose="02020603050405020304" pitchFamily="18" charset="0"/>
              </a:rPr>
              <a:t>i,j</a:t>
            </a:r>
            <a:r>
              <a:rPr lang="en-US" sz="2400" b="0" i="0" u="none" strike="noStrike" baseline="0" dirty="0">
                <a:latin typeface="Times New Roman" panose="02020603050405020304" pitchFamily="18" charset="0"/>
                <a:cs typeface="Times New Roman" panose="02020603050405020304" pitchFamily="18" charset="0"/>
              </a:rPr>
              <a:t>]): is the location of the element in the </a:t>
            </a:r>
            <a:r>
              <a:rPr lang="en-US" sz="2400" b="0" i="0" u="none" strike="noStrike" baseline="0" dirty="0" err="1">
                <a:latin typeface="Times New Roman" panose="02020603050405020304" pitchFamily="18" charset="0"/>
                <a:cs typeface="Times New Roman" panose="02020603050405020304" pitchFamily="18" charset="0"/>
              </a:rPr>
              <a:t>ith</a:t>
            </a:r>
            <a:r>
              <a:rPr lang="en-US" sz="2400" b="0" i="0" u="none" strike="noStrike" baseline="0" dirty="0">
                <a:latin typeface="Times New Roman" panose="02020603050405020304" pitchFamily="18" charset="0"/>
                <a:cs typeface="Times New Roman" panose="02020603050405020304" pitchFamily="18" charset="0"/>
              </a:rPr>
              <a:t> row and </a:t>
            </a:r>
            <a:r>
              <a:rPr lang="en-US" sz="2400" b="0" i="0" u="none" strike="noStrike" baseline="0" dirty="0" err="1">
                <a:latin typeface="Times New Roman" panose="02020603050405020304" pitchFamily="18" charset="0"/>
                <a:cs typeface="Times New Roman" panose="02020603050405020304" pitchFamily="18" charset="0"/>
              </a:rPr>
              <a:t>jth</a:t>
            </a:r>
            <a:r>
              <a:rPr lang="en-US" sz="2400" b="0" i="0" u="none" strike="noStrike" baseline="0" dirty="0">
                <a:latin typeface="Times New Roman" panose="02020603050405020304" pitchFamily="18" charset="0"/>
                <a:cs typeface="Times New Roman" panose="02020603050405020304" pitchFamily="18" charset="0"/>
              </a:rPr>
              <a:t> column. </a:t>
            </a:r>
          </a:p>
          <a:p>
            <a:r>
              <a:rPr lang="en-US" sz="2400" b="0" i="0" u="none" strike="noStrike" baseline="0" dirty="0">
                <a:latin typeface="Times New Roman" panose="02020603050405020304" pitchFamily="18" charset="0"/>
                <a:cs typeface="Times New Roman" panose="02020603050405020304" pitchFamily="18" charset="0"/>
              </a:rPr>
              <a:t>       Loc (A [1,1]): is the base address or address of the first element of the array A. </a:t>
            </a:r>
          </a:p>
          <a:p>
            <a:r>
              <a:rPr lang="en-US" sz="2400" b="0" i="0" u="none" strike="noStrike" baseline="0" dirty="0">
                <a:latin typeface="Times New Roman" panose="02020603050405020304" pitchFamily="18" charset="0"/>
                <a:cs typeface="Times New Roman" panose="02020603050405020304" pitchFamily="18" charset="0"/>
              </a:rPr>
              <a:t>      w: is the number of bytes required to store single element of the array A. </a:t>
            </a:r>
          </a:p>
          <a:p>
            <a:r>
              <a:rPr lang="en-US" sz="2400" b="0" i="0" u="none" strike="noStrike" baseline="0" dirty="0">
                <a:latin typeface="Times New Roman" panose="02020603050405020304" pitchFamily="18" charset="0"/>
                <a:cs typeface="Times New Roman" panose="02020603050405020304" pitchFamily="18" charset="0"/>
              </a:rPr>
              <a:t>      N: is the total number of rows in the array.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FAC5EEF-2A50-4EB4-B295-2CB5BA78E0E3}"/>
              </a:ext>
            </a:extLst>
          </p:cNvPr>
          <p:cNvSpPr txBox="1"/>
          <p:nvPr/>
        </p:nvSpPr>
        <p:spPr>
          <a:xfrm>
            <a:off x="636105" y="3043675"/>
            <a:ext cx="10681252" cy="1569660"/>
          </a:xfrm>
          <a:prstGeom prst="rect">
            <a:avLst/>
          </a:prstGeom>
          <a:noFill/>
        </p:spPr>
        <p:txBody>
          <a:bodyPr wrap="square">
            <a:spAutoFit/>
          </a:bodyPr>
          <a:lstStyle/>
          <a:p>
            <a:pPr algn="l"/>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400" b="1" i="0" u="none" strike="noStrike" baseline="0" dirty="0">
                <a:latin typeface="Times New Roman" panose="02020603050405020304" pitchFamily="18" charset="0"/>
                <a:cs typeface="Times New Roman" panose="02020603050405020304" pitchFamily="18" charset="0"/>
              </a:rPr>
              <a:t>Example: finding the location (address) of element in 2D </a:t>
            </a:r>
            <a:endParaRPr lang="en-US" sz="2400" b="0" i="0" u="none" strike="noStrike" baseline="0" dirty="0">
              <a:latin typeface="Times New Roman" panose="02020603050405020304" pitchFamily="18" charset="0"/>
              <a:cs typeface="Times New Roman" panose="02020603050405020304" pitchFamily="18" charset="0"/>
            </a:endParaRPr>
          </a:p>
          <a:p>
            <a:r>
              <a:rPr lang="en-US" sz="2400" b="0" i="0" u="none" strike="noStrike" baseline="0" dirty="0">
                <a:latin typeface="Times New Roman" panose="02020603050405020304" pitchFamily="18" charset="0"/>
                <a:cs typeface="Times New Roman" panose="02020603050405020304" pitchFamily="18" charset="0"/>
              </a:rPr>
              <a:t>Suppose A 3 x 4 (N=3 and M=4) integer array A and base address =1000 and number of bytes=2. find the location of A [3,2]: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B490BF-2A4F-4F84-9623-057FA8E03788}"/>
              </a:ext>
            </a:extLst>
          </p:cNvPr>
          <p:cNvSpPr txBox="1"/>
          <p:nvPr/>
        </p:nvSpPr>
        <p:spPr>
          <a:xfrm>
            <a:off x="1106555" y="4760121"/>
            <a:ext cx="9481929" cy="707886"/>
          </a:xfrm>
          <a:prstGeom prst="rect">
            <a:avLst/>
          </a:prstGeom>
          <a:noFill/>
        </p:spPr>
        <p:txBody>
          <a:bodyPr wrap="square">
            <a:spAutoFit/>
          </a:bodyPr>
          <a:lstStyle/>
          <a:p>
            <a:pPr algn="l"/>
            <a:endParaRPr lang="en-US" sz="1200" b="0" i="0" u="none" strike="noStrike" baseline="0" dirty="0">
              <a:solidFill>
                <a:srgbClr val="000000"/>
              </a:solidFill>
              <a:latin typeface="Calibri" panose="020F0502020204030204" pitchFamily="34" charset="0"/>
            </a:endParaRPr>
          </a:p>
          <a:p>
            <a:r>
              <a:rPr lang="en-US" sz="2800" b="1" i="0" u="none" strike="noStrike" baseline="0" dirty="0">
                <a:solidFill>
                  <a:srgbClr val="FF0000"/>
                </a:solidFill>
                <a:latin typeface="Times New Roman" panose="02020603050405020304" pitchFamily="18" charset="0"/>
                <a:cs typeface="Times New Roman" panose="02020603050405020304" pitchFamily="18" charset="0"/>
              </a:rPr>
              <a:t>Note: if the value of </a:t>
            </a:r>
            <a:r>
              <a:rPr lang="en-US" sz="2800" b="1" i="0" u="sng" strike="noStrike" baseline="0" dirty="0">
                <a:solidFill>
                  <a:srgbClr val="FF0000"/>
                </a:solidFill>
                <a:latin typeface="Times New Roman" panose="02020603050405020304" pitchFamily="18" charset="0"/>
                <a:cs typeface="Times New Roman" panose="02020603050405020304" pitchFamily="18" charset="0"/>
              </a:rPr>
              <a:t>W</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 not determine, it suppose equal to </a:t>
            </a:r>
            <a:r>
              <a:rPr lang="en-US" sz="2800" b="1" i="0" u="sng" strike="noStrike" baseline="0" dirty="0">
                <a:solidFill>
                  <a:srgbClr val="FF0000"/>
                </a:solidFill>
                <a:latin typeface="Times New Roman" panose="02020603050405020304" pitchFamily="18" charset="0"/>
                <a:cs typeface="Times New Roman" panose="02020603050405020304" pitchFamily="18" charset="0"/>
              </a:rPr>
              <a:t>1</a:t>
            </a:r>
            <a:r>
              <a:rPr lang="en-US" sz="2800" b="1" i="0" u="none" strike="noStrike" baseline="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851142"/>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B72081-4E32-4F76-A90F-05E743CD5DBF}"/>
              </a:ext>
            </a:extLst>
          </p:cNvPr>
          <p:cNvPicPr>
            <a:picLocks noChangeAspect="1"/>
          </p:cNvPicPr>
          <p:nvPr/>
        </p:nvPicPr>
        <p:blipFill>
          <a:blip r:embed="rId2"/>
          <a:stretch>
            <a:fillRect/>
          </a:stretch>
        </p:blipFill>
        <p:spPr>
          <a:xfrm>
            <a:off x="1669774" y="384313"/>
            <a:ext cx="7250907" cy="4651513"/>
          </a:xfrm>
          <a:prstGeom prst="rect">
            <a:avLst/>
          </a:prstGeom>
        </p:spPr>
      </p:pic>
    </p:spTree>
    <p:extLst>
      <p:ext uri="{BB962C8B-B14F-4D97-AF65-F5344CB8AC3E}">
        <p14:creationId xmlns:p14="http://schemas.microsoft.com/office/powerpoint/2010/main" val="3676206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54CDE-D3AE-43B0-B877-7058D194D3B4}"/>
              </a:ext>
            </a:extLst>
          </p:cNvPr>
          <p:cNvSpPr txBox="1"/>
          <p:nvPr/>
        </p:nvSpPr>
        <p:spPr>
          <a:xfrm>
            <a:off x="463826" y="-151660"/>
            <a:ext cx="11569147" cy="5693866"/>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800" b="1" i="0" u="none" strike="noStrike" baseline="0" dirty="0">
                <a:latin typeface="Times New Roman" panose="02020603050405020304" pitchFamily="18" charset="0"/>
                <a:cs typeface="Times New Roman" panose="02020603050405020304" pitchFamily="18" charset="0"/>
              </a:rPr>
              <a:t>Three Dimensional Arrays </a:t>
            </a:r>
            <a:endParaRPr lang="en-US" sz="2800" b="0" i="0" u="none" strike="noStrike" baseline="0" dirty="0">
              <a:latin typeface="Times New Roman" panose="02020603050405020304" pitchFamily="18" charset="0"/>
              <a:cs typeface="Times New Roman" panose="02020603050405020304" pitchFamily="18" charset="0"/>
            </a:endParaRPr>
          </a:p>
          <a:p>
            <a:r>
              <a:rPr lang="en-US" sz="2800" b="1" i="0" u="none" strike="noStrike" baseline="0" dirty="0">
                <a:latin typeface="Times New Roman" panose="02020603050405020304" pitchFamily="18" charset="0"/>
                <a:cs typeface="Times New Roman" panose="02020603050405020304" pitchFamily="18" charset="0"/>
              </a:rPr>
              <a:t>In case three Dimensional Arrays, </a:t>
            </a:r>
            <a:r>
              <a:rPr lang="en-US" sz="2800" b="0" i="0" u="none" strike="noStrike" baseline="0" dirty="0">
                <a:latin typeface="Times New Roman" panose="02020603050405020304" pitchFamily="18" charset="0"/>
                <a:cs typeface="Times New Roman" panose="02020603050405020304" pitchFamily="18" charset="0"/>
              </a:rPr>
              <a:t>memory-address of the element A[</a:t>
            </a:r>
            <a:r>
              <a:rPr lang="en-US" sz="2800" b="0" i="0" u="none" strike="noStrike" baseline="0" dirty="0" err="1">
                <a:latin typeface="Times New Roman" panose="02020603050405020304" pitchFamily="18" charset="0"/>
                <a:cs typeface="Times New Roman" panose="02020603050405020304" pitchFamily="18" charset="0"/>
              </a:rPr>
              <a:t>i,j,K</a:t>
            </a:r>
            <a:r>
              <a:rPr lang="en-US" sz="2800" b="0" i="0" u="none" strike="noStrike" baseline="0" dirty="0">
                <a:latin typeface="Times New Roman" panose="02020603050405020304" pitchFamily="18" charset="0"/>
                <a:cs typeface="Times New Roman" panose="02020603050405020304" pitchFamily="18" charset="0"/>
              </a:rPr>
              <a:t>] with dimension (NXMXR) is given by: </a:t>
            </a:r>
          </a:p>
          <a:p>
            <a:r>
              <a:rPr lang="en-US" sz="2800" b="0" i="0" u="none" strike="noStrike" baseline="0" dirty="0">
                <a:latin typeface="Times New Roman" panose="02020603050405020304" pitchFamily="18" charset="0"/>
                <a:cs typeface="Times New Roman" panose="02020603050405020304" pitchFamily="18" charset="0"/>
              </a:rPr>
              <a:t>where: </a:t>
            </a:r>
          </a:p>
          <a:p>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R</a:t>
            </a:r>
            <a:r>
              <a:rPr lang="en-US" sz="2800" b="0" i="0" u="none" strike="noStrike" baseline="0" dirty="0">
                <a:latin typeface="Times New Roman" panose="02020603050405020304" pitchFamily="18" charset="0"/>
                <a:cs typeface="Times New Roman" panose="02020603050405020304" pitchFamily="18" charset="0"/>
              </a:rPr>
              <a:t> : number of levels </a:t>
            </a:r>
          </a:p>
          <a:p>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rgbClr val="00B050"/>
                </a:solidFill>
                <a:latin typeface="Times New Roman" panose="02020603050405020304" pitchFamily="18" charset="0"/>
                <a:cs typeface="Times New Roman" panose="02020603050405020304" pitchFamily="18" charset="0"/>
              </a:rPr>
              <a:t>N:</a:t>
            </a:r>
            <a:r>
              <a:rPr lang="en-US" sz="2800" b="0" i="0" u="none" strike="noStrike" baseline="0" dirty="0">
                <a:latin typeface="Times New Roman" panose="02020603050405020304" pitchFamily="18" charset="0"/>
                <a:cs typeface="Times New Roman" panose="02020603050405020304" pitchFamily="18" charset="0"/>
              </a:rPr>
              <a:t> number of rows </a:t>
            </a:r>
          </a:p>
          <a:p>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rgbClr val="0070C0"/>
                </a:solidFill>
                <a:latin typeface="Times New Roman" panose="02020603050405020304" pitchFamily="18" charset="0"/>
                <a:cs typeface="Times New Roman" panose="02020603050405020304" pitchFamily="18" charset="0"/>
              </a:rPr>
              <a:t>M</a:t>
            </a:r>
            <a:r>
              <a:rPr lang="en-US" sz="2800" b="0" i="0" u="none" strike="noStrike" baseline="0" dirty="0">
                <a:latin typeface="Times New Roman" panose="02020603050405020304" pitchFamily="18" charset="0"/>
                <a:cs typeface="Times New Roman" panose="02020603050405020304" pitchFamily="18" charset="0"/>
              </a:rPr>
              <a:t>: number of column </a:t>
            </a:r>
          </a:p>
          <a:p>
            <a:endParaRPr lang="en-US" sz="2800" b="1" dirty="0">
              <a:latin typeface="Times New Roman" panose="02020603050405020304" pitchFamily="18" charset="0"/>
              <a:cs typeface="Times New Roman" panose="02020603050405020304" pitchFamily="18" charset="0"/>
            </a:endParaRPr>
          </a:p>
          <a:p>
            <a:r>
              <a:rPr lang="en-US" sz="2800" b="1" i="0" u="none" strike="noStrike" baseline="0" dirty="0">
                <a:highlight>
                  <a:srgbClr val="FF99FF"/>
                </a:highlight>
                <a:latin typeface="Times New Roman" panose="02020603050405020304" pitchFamily="18" charset="0"/>
                <a:cs typeface="Times New Roman" panose="02020603050405020304" pitchFamily="18" charset="0"/>
              </a:rPr>
              <a:t>In case of Row Major Order: </a:t>
            </a:r>
            <a:endParaRPr lang="en-US" sz="2800" b="0" i="0" u="none" strike="noStrike" baseline="0" dirty="0">
              <a:highlight>
                <a:srgbClr val="FF99FF"/>
              </a:highlight>
              <a:latin typeface="Times New Roman" panose="02020603050405020304" pitchFamily="18" charset="0"/>
              <a:cs typeface="Times New Roman" panose="02020603050405020304" pitchFamily="18" charset="0"/>
            </a:endParaRPr>
          </a:p>
          <a:p>
            <a:r>
              <a:rPr lang="en-US" sz="2800" b="1" i="0" u="none" strike="noStrike" baseline="0" dirty="0">
                <a:latin typeface="Times New Roman" panose="02020603050405020304" pitchFamily="18" charset="0"/>
                <a:cs typeface="Times New Roman" panose="02020603050405020304" pitchFamily="18" charset="0"/>
              </a:rPr>
              <a:t>	Loc (A [</a:t>
            </a:r>
            <a:r>
              <a:rPr lang="en-US" sz="2800" b="1" i="0" u="none" strike="noStrike" baseline="0" dirty="0" err="1">
                <a:latin typeface="Times New Roman" panose="02020603050405020304" pitchFamily="18" charset="0"/>
                <a:cs typeface="Times New Roman" panose="02020603050405020304" pitchFamily="18" charset="0"/>
              </a:rPr>
              <a:t>i,j,k</a:t>
            </a:r>
            <a:r>
              <a:rPr lang="en-US" sz="2800" b="1" i="0" u="none" strike="noStrike" baseline="0" dirty="0">
                <a:latin typeface="Times New Roman" panose="02020603050405020304" pitchFamily="18" charset="0"/>
                <a:cs typeface="Times New Roman" panose="02020603050405020304" pitchFamily="18" charset="0"/>
              </a:rPr>
              <a:t>]) = Loc (A [1, 1, 1]) + ([k-1]*N*M+ [j-1]*N+ (i-1))*W </a:t>
            </a:r>
            <a:endParaRPr lang="en-US" sz="2800" b="0" i="0" u="none" strike="noStrike" baseline="0" dirty="0">
              <a:latin typeface="Times New Roman" panose="02020603050405020304" pitchFamily="18" charset="0"/>
              <a:cs typeface="Times New Roman" panose="02020603050405020304" pitchFamily="18" charset="0"/>
            </a:endParaRPr>
          </a:p>
          <a:p>
            <a:r>
              <a:rPr lang="en-US" sz="2800" b="1" i="0" u="none" strike="noStrike" baseline="0" dirty="0">
                <a:highlight>
                  <a:srgbClr val="808080"/>
                </a:highlight>
                <a:latin typeface="Times New Roman" panose="02020603050405020304" pitchFamily="18" charset="0"/>
                <a:cs typeface="Times New Roman" panose="02020603050405020304" pitchFamily="18" charset="0"/>
              </a:rPr>
              <a:t>In case of Column Major Order</a:t>
            </a:r>
            <a:r>
              <a:rPr lang="en-US" sz="2800" b="0" i="0" u="none" strike="noStrike" baseline="0" dirty="0">
                <a:highlight>
                  <a:srgbClr val="808080"/>
                </a:highlight>
                <a:latin typeface="Times New Roman" panose="02020603050405020304" pitchFamily="18" charset="0"/>
                <a:cs typeface="Times New Roman" panose="02020603050405020304" pitchFamily="18" charset="0"/>
              </a:rPr>
              <a:t>: </a:t>
            </a:r>
          </a:p>
          <a:p>
            <a:r>
              <a:rPr lang="en-US" sz="2800" b="1" i="0" u="none" strike="noStrike" baseline="0" dirty="0">
                <a:latin typeface="Times New Roman" panose="02020603050405020304" pitchFamily="18" charset="0"/>
                <a:cs typeface="Times New Roman" panose="02020603050405020304" pitchFamily="18" charset="0"/>
              </a:rPr>
              <a:t>	</a:t>
            </a:r>
            <a:r>
              <a:rPr lang="pl-PL" sz="2800" b="1" i="0" u="none" strike="noStrike" baseline="0" dirty="0">
                <a:latin typeface="Times New Roman" panose="02020603050405020304" pitchFamily="18" charset="0"/>
                <a:cs typeface="Times New Roman" panose="02020603050405020304" pitchFamily="18" charset="0"/>
              </a:rPr>
              <a:t>Loc (A [i,j,k]) = Loc (A [1, 1, 1]) + ([k-1]*N*M+ [i-1]*M+ (j-1))*W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67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7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77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18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ACB4C9-A2F0-4E49-AC51-CB6617576C00}"/>
              </a:ext>
            </a:extLst>
          </p:cNvPr>
          <p:cNvSpPr txBox="1"/>
          <p:nvPr/>
        </p:nvSpPr>
        <p:spPr>
          <a:xfrm>
            <a:off x="4000500" y="452279"/>
            <a:ext cx="6096000" cy="492443"/>
          </a:xfrm>
          <a:prstGeom prst="rect">
            <a:avLst/>
          </a:prstGeom>
          <a:noFill/>
        </p:spPr>
        <p:txBody>
          <a:bodyPr wrap="square">
            <a:spAutoFit/>
          </a:bodyPr>
          <a:lstStyle/>
          <a:p>
            <a:pPr algn="l"/>
            <a:endParaRPr lang="en-US" sz="800" b="0" i="0" u="none" strike="noStrike" baseline="0" dirty="0">
              <a:solidFill>
                <a:srgbClr val="000000"/>
              </a:solidFill>
              <a:latin typeface="Calibri" panose="020F0502020204030204" pitchFamily="34" charset="0"/>
            </a:endParaRPr>
          </a:p>
          <a:p>
            <a:r>
              <a:rPr lang="en-US" sz="1800" b="0" i="0" u="none" strike="noStrike" baseline="0" dirty="0">
                <a:latin typeface="Calibri" panose="020F0502020204030204" pitchFamily="34" charset="0"/>
              </a:rPr>
              <a:t>Classification of data structure </a:t>
            </a:r>
            <a:endParaRPr lang="en-US" dirty="0"/>
          </a:p>
        </p:txBody>
      </p:sp>
      <p:pic>
        <p:nvPicPr>
          <p:cNvPr id="4" name="Picture 3">
            <a:extLst>
              <a:ext uri="{FF2B5EF4-FFF2-40B4-BE49-F238E27FC236}">
                <a16:creationId xmlns:a16="http://schemas.microsoft.com/office/drawing/2014/main" id="{24925F48-96E6-4D0E-83B8-21888879E3B8}"/>
              </a:ext>
            </a:extLst>
          </p:cNvPr>
          <p:cNvPicPr>
            <a:picLocks noChangeAspect="1"/>
          </p:cNvPicPr>
          <p:nvPr/>
        </p:nvPicPr>
        <p:blipFill>
          <a:blip r:embed="rId2"/>
          <a:stretch>
            <a:fillRect/>
          </a:stretch>
        </p:blipFill>
        <p:spPr>
          <a:xfrm>
            <a:off x="2184903" y="1736002"/>
            <a:ext cx="7822194" cy="3385996"/>
          </a:xfrm>
          <a:prstGeom prst="rect">
            <a:avLst/>
          </a:prstGeom>
        </p:spPr>
      </p:pic>
    </p:spTree>
    <p:extLst>
      <p:ext uri="{BB962C8B-B14F-4D97-AF65-F5344CB8AC3E}">
        <p14:creationId xmlns:p14="http://schemas.microsoft.com/office/powerpoint/2010/main" val="317699185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94778-67FB-4395-A13C-92481EDB2D99}"/>
              </a:ext>
            </a:extLst>
          </p:cNvPr>
          <p:cNvSpPr txBox="1"/>
          <p:nvPr/>
        </p:nvSpPr>
        <p:spPr>
          <a:xfrm>
            <a:off x="584200" y="233850"/>
            <a:ext cx="10896600" cy="1177245"/>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r>
              <a:rPr lang="en-US" sz="2400" b="1" i="0" u="none" strike="noStrike" baseline="0" dirty="0">
                <a:latin typeface="Calibri" panose="020F0502020204030204" pitchFamily="34" charset="0"/>
              </a:rPr>
              <a:t>Classification according to structure </a:t>
            </a:r>
            <a:endParaRPr lang="en-US" sz="24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1. </a:t>
            </a:r>
            <a:r>
              <a:rPr lang="en-US" sz="1800" b="1" i="0" u="none" strike="noStrike" baseline="0" dirty="0">
                <a:latin typeface="Calibri" panose="020F0502020204030204" pitchFamily="34" charset="0"/>
              </a:rPr>
              <a:t>Linear data structures</a:t>
            </a:r>
            <a:r>
              <a:rPr lang="en-US" sz="1800" b="0" i="0" u="none" strike="noStrike" baseline="0" dirty="0">
                <a:latin typeface="Calibri" panose="020F0502020204030204" pitchFamily="34" charset="0"/>
              </a:rPr>
              <a:t>: In these data structures the elements form a sequence, such as array, Linked Lists, Stacks and Queues . </a:t>
            </a:r>
            <a:endParaRPr lang="en-US" dirty="0"/>
          </a:p>
        </p:txBody>
      </p:sp>
      <p:pic>
        <p:nvPicPr>
          <p:cNvPr id="4" name="Picture 3">
            <a:extLst>
              <a:ext uri="{FF2B5EF4-FFF2-40B4-BE49-F238E27FC236}">
                <a16:creationId xmlns:a16="http://schemas.microsoft.com/office/drawing/2014/main" id="{EF3F7B0B-2C45-44A1-BBC3-EF70433352BE}"/>
              </a:ext>
            </a:extLst>
          </p:cNvPr>
          <p:cNvPicPr>
            <a:picLocks noChangeAspect="1"/>
          </p:cNvPicPr>
          <p:nvPr/>
        </p:nvPicPr>
        <p:blipFill>
          <a:blip r:embed="rId2"/>
          <a:stretch>
            <a:fillRect/>
          </a:stretch>
        </p:blipFill>
        <p:spPr>
          <a:xfrm>
            <a:off x="1498600" y="1649994"/>
            <a:ext cx="7858408" cy="3558012"/>
          </a:xfrm>
          <a:prstGeom prst="rect">
            <a:avLst/>
          </a:prstGeom>
        </p:spPr>
      </p:pic>
    </p:spTree>
    <p:extLst>
      <p:ext uri="{BB962C8B-B14F-4D97-AF65-F5344CB8AC3E}">
        <p14:creationId xmlns:p14="http://schemas.microsoft.com/office/powerpoint/2010/main" val="117554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4F908-5F90-4C5F-9A3A-C5833B99D948}"/>
              </a:ext>
            </a:extLst>
          </p:cNvPr>
          <p:cNvSpPr txBox="1"/>
          <p:nvPr/>
        </p:nvSpPr>
        <p:spPr>
          <a:xfrm>
            <a:off x="482600" y="140950"/>
            <a:ext cx="11061700" cy="2246769"/>
          </a:xfrm>
          <a:prstGeom prst="rect">
            <a:avLst/>
          </a:prstGeom>
          <a:noFill/>
        </p:spPr>
        <p:txBody>
          <a:bodyPr wrap="square">
            <a:spAutoFit/>
          </a:bodyPr>
          <a:lstStyle/>
          <a:p>
            <a:pPr algn="l"/>
            <a:endParaRPr lang="en-US" sz="1000" b="0" i="0" u="none" strike="noStrike" baseline="0" dirty="0">
              <a:solidFill>
                <a:srgbClr val="000000"/>
              </a:solidFill>
              <a:latin typeface="Calibri" panose="020F0502020204030204" pitchFamily="34" charset="0"/>
            </a:endParaRPr>
          </a:p>
          <a:p>
            <a:endParaRPr lang="en-US" sz="1000" b="0" i="0" u="none" strike="noStrike" baseline="0" dirty="0">
              <a:latin typeface="Calibri" panose="020F0502020204030204" pitchFamily="34" charset="0"/>
            </a:endParaRPr>
          </a:p>
          <a:p>
            <a:r>
              <a:rPr lang="en-US" sz="2000" b="1" i="0" u="none" strike="noStrike" baseline="0" dirty="0">
                <a:latin typeface="Bell MT" panose="02020503060305020303" pitchFamily="18" charset="0"/>
              </a:rPr>
              <a:t>Non-Linear </a:t>
            </a:r>
            <a:r>
              <a:rPr lang="en-US" sz="2000" b="0" i="0" u="none" strike="noStrike" baseline="0" dirty="0">
                <a:latin typeface="Bell MT" panose="02020503060305020303" pitchFamily="18" charset="0"/>
              </a:rPr>
              <a:t>data structures: In these data structures the elements do not form a sequence, such as Trees(example of </a:t>
            </a:r>
            <a:r>
              <a:rPr lang="en-US" sz="2000" b="1" i="0" u="none" strike="noStrike" baseline="0" dirty="0">
                <a:latin typeface="Bell MT" panose="02020503060305020303" pitchFamily="18" charset="0"/>
              </a:rPr>
              <a:t>hierarchical collection) </a:t>
            </a:r>
            <a:r>
              <a:rPr lang="en-US" sz="2000" b="0" i="0" u="none" strike="noStrike" baseline="0" dirty="0">
                <a:latin typeface="Bell MT" panose="02020503060305020303" pitchFamily="18" charset="0"/>
              </a:rPr>
              <a:t>and Graphs(example of </a:t>
            </a:r>
            <a:r>
              <a:rPr lang="en-US" sz="2000" b="1" i="0" u="none" strike="noStrike" baseline="0" dirty="0">
                <a:latin typeface="Bell MT" panose="02020503060305020303" pitchFamily="18" charset="0"/>
              </a:rPr>
              <a:t>Group</a:t>
            </a:r>
            <a:r>
              <a:rPr lang="en-US" sz="2000" b="0" i="0" u="none" strike="noStrike" baseline="0" dirty="0">
                <a:latin typeface="Bell MT" panose="02020503060305020303" pitchFamily="18" charset="0"/>
              </a:rPr>
              <a:t>): </a:t>
            </a:r>
          </a:p>
          <a:p>
            <a:r>
              <a:rPr lang="en-US" sz="2000" b="1" i="0" u="none" strike="noStrike" baseline="0" dirty="0">
                <a:latin typeface="Bell MT" panose="02020503060305020303" pitchFamily="18" charset="0"/>
              </a:rPr>
              <a:t>3.A hierarchical collection </a:t>
            </a:r>
            <a:r>
              <a:rPr lang="en-US" sz="2000" b="0" i="0" u="none" strike="noStrike" baseline="0" dirty="0">
                <a:latin typeface="Bell MT" panose="02020503060305020303" pitchFamily="18" charset="0"/>
              </a:rPr>
              <a:t>is a group of items divided into levels. An item at one level can have successor items located at the next lower </a:t>
            </a:r>
            <a:r>
              <a:rPr lang="en-US" sz="2000" b="0" i="0" u="none" strike="noStrike" baseline="0" dirty="0" err="1">
                <a:latin typeface="Bell MT" panose="02020503060305020303" pitchFamily="18" charset="0"/>
              </a:rPr>
              <a:t>level.Example</a:t>
            </a:r>
            <a:r>
              <a:rPr lang="en-US" sz="2000" b="0" i="0" u="none" strike="noStrike" baseline="0" dirty="0">
                <a:latin typeface="Bell MT" panose="02020503060305020303" pitchFamily="18" charset="0"/>
              </a:rPr>
              <a:t>: Tree </a:t>
            </a:r>
          </a:p>
          <a:p>
            <a:r>
              <a:rPr lang="en-US" sz="2000" b="1" i="0" u="none" strike="noStrike" baseline="0" dirty="0">
                <a:latin typeface="Bell MT" panose="02020503060305020303" pitchFamily="18" charset="0"/>
              </a:rPr>
              <a:t>2.Group</a:t>
            </a:r>
            <a:r>
              <a:rPr lang="en-US" sz="2000" b="0" i="0" u="none" strike="noStrike" baseline="0" dirty="0">
                <a:latin typeface="Bell MT" panose="02020503060305020303" pitchFamily="18" charset="0"/>
              </a:rPr>
              <a:t>: A nonlinear collection of items that are unordered is called </a:t>
            </a:r>
            <a:r>
              <a:rPr lang="en-US" sz="2000" b="1" i="0" u="none" strike="noStrike" baseline="0" dirty="0">
                <a:latin typeface="Bell MT" panose="02020503060305020303" pitchFamily="18" charset="0"/>
              </a:rPr>
              <a:t>a group</a:t>
            </a:r>
            <a:r>
              <a:rPr lang="en-US" sz="2000" b="0" i="0" u="none" strike="noStrike" baseline="0" dirty="0">
                <a:latin typeface="Bell MT" panose="02020503060305020303" pitchFamily="18" charset="0"/>
              </a:rPr>
              <a:t>. Example : Sets and Graphs </a:t>
            </a:r>
          </a:p>
        </p:txBody>
      </p:sp>
      <p:sp>
        <p:nvSpPr>
          <p:cNvPr id="4" name="TextBox 3">
            <a:extLst>
              <a:ext uri="{FF2B5EF4-FFF2-40B4-BE49-F238E27FC236}">
                <a16:creationId xmlns:a16="http://schemas.microsoft.com/office/drawing/2014/main" id="{E444CF38-79B3-442C-BC14-6FA06F080D91}"/>
              </a:ext>
            </a:extLst>
          </p:cNvPr>
          <p:cNvSpPr txBox="1"/>
          <p:nvPr/>
        </p:nvSpPr>
        <p:spPr>
          <a:xfrm>
            <a:off x="241300" y="2923705"/>
            <a:ext cx="11303000" cy="2469907"/>
          </a:xfrm>
          <a:prstGeom prst="rect">
            <a:avLst/>
          </a:prstGeom>
          <a:noFill/>
        </p:spPr>
        <p:txBody>
          <a:bodyPr wrap="square">
            <a:spAutoFit/>
          </a:bodyPr>
          <a:lstStyle/>
          <a:p>
            <a:pPr algn="l"/>
            <a:endParaRPr lang="en-US" sz="1050" b="0" i="0" u="none" strike="noStrike" baseline="0" dirty="0">
              <a:solidFill>
                <a:srgbClr val="000000"/>
              </a:solidFill>
              <a:highlight>
                <a:srgbClr val="FF00FF"/>
              </a:highlight>
              <a:latin typeface="Calibri" panose="020F0502020204030204" pitchFamily="34" charset="0"/>
            </a:endParaRPr>
          </a:p>
          <a:p>
            <a:r>
              <a:rPr lang="en-US" sz="2400" b="1" i="0" u="none" strike="noStrike" baseline="0" dirty="0">
                <a:latin typeface="Calibri" panose="020F0502020204030204" pitchFamily="34" charset="0"/>
              </a:rPr>
              <a:t>Classification according to Allocation memory </a:t>
            </a:r>
            <a:endParaRPr lang="en-US" sz="2400" b="0" i="0" u="none" strike="noStrike" baseline="0" dirty="0">
              <a:latin typeface="Calibri" panose="020F0502020204030204" pitchFamily="34" charset="0"/>
            </a:endParaRPr>
          </a:p>
          <a:p>
            <a:r>
              <a:rPr lang="en-US" sz="2400" b="1" i="0" u="none" strike="noStrike" baseline="0" dirty="0">
                <a:solidFill>
                  <a:schemeClr val="accent1"/>
                </a:solidFill>
                <a:latin typeface="Bell MT" panose="02020503060305020303" pitchFamily="18" charset="0"/>
              </a:rPr>
              <a:t>1.</a:t>
            </a:r>
            <a:r>
              <a:rPr lang="en-US" sz="2400" b="1" i="1" u="sng" strike="noStrike" baseline="0" dirty="0">
                <a:solidFill>
                  <a:schemeClr val="accent1"/>
                </a:solidFill>
                <a:latin typeface="Bell MT" panose="02020503060305020303" pitchFamily="18" charset="0"/>
              </a:rPr>
              <a:t>Static memory allocation </a:t>
            </a:r>
            <a:r>
              <a:rPr lang="en-US" sz="2400" b="0" i="0" u="none" strike="noStrike" baseline="0" dirty="0">
                <a:solidFill>
                  <a:schemeClr val="accent1"/>
                </a:solidFill>
                <a:latin typeface="Bell MT" panose="02020503060305020303" pitchFamily="18" charset="0"/>
              </a:rPr>
              <a:t>means the program must obtain its space before the execution and cannot obtain more while or after execution. Example: Arrays </a:t>
            </a:r>
          </a:p>
          <a:p>
            <a:r>
              <a:rPr lang="en-US" sz="2400" i="0" u="none" strike="noStrike" baseline="0" dirty="0">
                <a:solidFill>
                  <a:schemeClr val="accent5"/>
                </a:solidFill>
                <a:latin typeface="Bell MT" panose="02020503060305020303" pitchFamily="18" charset="0"/>
              </a:rPr>
              <a:t>2.</a:t>
            </a:r>
            <a:r>
              <a:rPr lang="en-US" sz="2400" b="1" i="1" u="sng" strike="noStrike" baseline="0" dirty="0">
                <a:solidFill>
                  <a:schemeClr val="accent5"/>
                </a:solidFill>
                <a:latin typeface="Bell MT" panose="02020503060305020303" pitchFamily="18" charset="0"/>
              </a:rPr>
              <a:t>Dynamic memory allocation </a:t>
            </a:r>
            <a:r>
              <a:rPr lang="en-US" sz="2400" i="0" u="none" strike="noStrike" baseline="0" dirty="0">
                <a:solidFill>
                  <a:schemeClr val="accent5"/>
                </a:solidFill>
                <a:latin typeface="Bell MT" panose="02020503060305020303" pitchFamily="18" charset="0"/>
              </a:rPr>
              <a:t>is the ability for a program to obtain more memory space at execution time to hold new nodes and to release space no longer needed .Example : Array lists, Linked Lists, Stacks, Queues and Trees </a:t>
            </a:r>
          </a:p>
        </p:txBody>
      </p:sp>
    </p:spTree>
    <p:extLst>
      <p:ext uri="{BB962C8B-B14F-4D97-AF65-F5344CB8AC3E}">
        <p14:creationId xmlns:p14="http://schemas.microsoft.com/office/powerpoint/2010/main" val="3224384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8AEB20-413F-4111-A0A8-C307915A36E3}"/>
              </a:ext>
            </a:extLst>
          </p:cNvPr>
          <p:cNvPicPr>
            <a:picLocks noChangeAspect="1"/>
          </p:cNvPicPr>
          <p:nvPr/>
        </p:nvPicPr>
        <p:blipFill>
          <a:blip r:embed="rId2"/>
          <a:stretch>
            <a:fillRect/>
          </a:stretch>
        </p:blipFill>
        <p:spPr>
          <a:xfrm>
            <a:off x="1455596" y="3066070"/>
            <a:ext cx="7858408" cy="3159659"/>
          </a:xfrm>
          <a:prstGeom prst="rect">
            <a:avLst/>
          </a:prstGeom>
        </p:spPr>
      </p:pic>
      <p:sp>
        <p:nvSpPr>
          <p:cNvPr id="4" name="TextBox 3">
            <a:extLst>
              <a:ext uri="{FF2B5EF4-FFF2-40B4-BE49-F238E27FC236}">
                <a16:creationId xmlns:a16="http://schemas.microsoft.com/office/drawing/2014/main" id="{7CCAA37F-2635-44D2-944C-7A6B8329403C}"/>
              </a:ext>
            </a:extLst>
          </p:cNvPr>
          <p:cNvSpPr txBox="1"/>
          <p:nvPr/>
        </p:nvSpPr>
        <p:spPr>
          <a:xfrm>
            <a:off x="711200" y="0"/>
            <a:ext cx="11239500" cy="2308324"/>
          </a:xfrm>
          <a:prstGeom prst="rect">
            <a:avLst/>
          </a:prstGeom>
          <a:noFill/>
        </p:spPr>
        <p:txBody>
          <a:bodyPr wrap="square">
            <a:spAutoFit/>
          </a:bodyPr>
          <a:lstStyle/>
          <a:p>
            <a:pPr algn="l"/>
            <a:endParaRPr lang="en-US" sz="2400" b="0" i="0" u="none" strike="noStrike" baseline="0" dirty="0">
              <a:solidFill>
                <a:srgbClr val="000000"/>
              </a:solidFill>
              <a:latin typeface="Bell MT" panose="02020503060305020303" pitchFamily="18" charset="0"/>
            </a:endParaRPr>
          </a:p>
          <a:p>
            <a:r>
              <a:rPr lang="en-US" sz="2400" b="1" i="0" u="none" strike="noStrike" baseline="0" dirty="0">
                <a:latin typeface="Bell MT" panose="02020503060305020303" pitchFamily="18" charset="0"/>
              </a:rPr>
              <a:t>The data structures can be viewed in two ways, physically and logically. </a:t>
            </a:r>
            <a:endParaRPr lang="en-US" sz="2400" b="0" i="0" u="none" strike="noStrike" baseline="0" dirty="0">
              <a:latin typeface="Bell MT" panose="02020503060305020303" pitchFamily="18" charset="0"/>
            </a:endParaRPr>
          </a:p>
          <a:p>
            <a:r>
              <a:rPr lang="en-US" sz="2400" b="0" i="0" u="none" strike="noStrike" baseline="0" dirty="0">
                <a:latin typeface="Bell MT" panose="02020503060305020303" pitchFamily="18" charset="0"/>
              </a:rPr>
              <a:t>•</a:t>
            </a:r>
            <a:r>
              <a:rPr lang="en-US" sz="2400" b="1" i="1" u="sng" strike="noStrike" baseline="0" dirty="0">
                <a:solidFill>
                  <a:srgbClr val="0070C0"/>
                </a:solidFill>
                <a:latin typeface="Bell MT" panose="02020503060305020303" pitchFamily="18" charset="0"/>
              </a:rPr>
              <a:t>The physical </a:t>
            </a:r>
            <a:r>
              <a:rPr lang="en-US" sz="2400" b="0" i="0" u="none" strike="noStrike" baseline="0" dirty="0">
                <a:latin typeface="Bell MT" panose="02020503060305020303" pitchFamily="18" charset="0"/>
              </a:rPr>
              <a:t>data structure refers to the physical arrangement of the data on the memory. </a:t>
            </a:r>
          </a:p>
          <a:p>
            <a:r>
              <a:rPr lang="en-US" sz="2400" b="0" i="0" u="none" strike="noStrike" baseline="0" dirty="0">
                <a:latin typeface="Bell MT" panose="02020503060305020303" pitchFamily="18" charset="0"/>
              </a:rPr>
              <a:t>•</a:t>
            </a:r>
            <a:r>
              <a:rPr lang="en-US" sz="2400" b="1" i="1" u="sng" strike="noStrike" baseline="0" dirty="0">
                <a:solidFill>
                  <a:srgbClr val="C00000"/>
                </a:solidFill>
                <a:latin typeface="Bell MT" panose="02020503060305020303" pitchFamily="18" charset="0"/>
              </a:rPr>
              <a:t>The logical </a:t>
            </a:r>
            <a:r>
              <a:rPr lang="en-US" sz="2400" b="0" i="0" u="none" strike="noStrike" baseline="0" dirty="0">
                <a:latin typeface="Bell MT" panose="02020503060305020303" pitchFamily="18" charset="0"/>
              </a:rPr>
              <a:t>data structure concerns how the data "seem" to be arranged and the meanings of the data elements in relation to one another. </a:t>
            </a:r>
          </a:p>
        </p:txBody>
      </p:sp>
    </p:spTree>
    <p:extLst>
      <p:ext uri="{BB962C8B-B14F-4D97-AF65-F5344CB8AC3E}">
        <p14:creationId xmlns:p14="http://schemas.microsoft.com/office/powerpoint/2010/main" val="3153469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F9CC9C-E326-4279-B70E-B958F222B4EE}"/>
              </a:ext>
            </a:extLst>
          </p:cNvPr>
          <p:cNvSpPr txBox="1"/>
          <p:nvPr/>
        </p:nvSpPr>
        <p:spPr>
          <a:xfrm>
            <a:off x="762000" y="306549"/>
            <a:ext cx="10439400" cy="4685898"/>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r>
              <a:rPr lang="en-US" sz="3600" b="0" i="0" u="none" strike="noStrike" baseline="0" dirty="0">
                <a:latin typeface="Calibri" panose="020F0502020204030204" pitchFamily="34" charset="0"/>
              </a:rPr>
              <a:t>Data Structures Operations </a:t>
            </a:r>
          </a:p>
          <a:p>
            <a:r>
              <a:rPr lang="en-US" sz="2800" b="0" i="0" u="none" strike="noStrike" baseline="0" dirty="0">
                <a:latin typeface="Bell MT" panose="02020503060305020303" pitchFamily="18" charset="0"/>
              </a:rPr>
              <a:t>Following the operations that can be performed on the data structures: </a:t>
            </a:r>
          </a:p>
          <a:p>
            <a:r>
              <a:rPr lang="en-US" sz="2800" b="1" i="0" u="none" strike="noStrike" baseline="0" dirty="0">
                <a:latin typeface="Bell MT" panose="02020503060305020303" pitchFamily="18" charset="0"/>
              </a:rPr>
              <a:t>1.</a:t>
            </a:r>
            <a:r>
              <a:rPr lang="en-US" sz="2800" b="1" i="0" u="none" strike="noStrike" baseline="0" dirty="0">
                <a:solidFill>
                  <a:srgbClr val="C00000"/>
                </a:solidFill>
                <a:latin typeface="Bell MT" panose="02020503060305020303" pitchFamily="18" charset="0"/>
              </a:rPr>
              <a:t>Traversing</a:t>
            </a:r>
            <a:r>
              <a:rPr lang="en-US" sz="2800" b="0" i="0" u="none" strike="noStrike" baseline="0" dirty="0">
                <a:latin typeface="Bell MT" panose="02020503060305020303" pitchFamily="18" charset="0"/>
              </a:rPr>
              <a:t>: It is used to access each data item exactly once. </a:t>
            </a:r>
          </a:p>
          <a:p>
            <a:r>
              <a:rPr lang="en-US" sz="2800" b="1" i="0" u="none" strike="noStrike" baseline="0" dirty="0">
                <a:latin typeface="Bell MT" panose="02020503060305020303" pitchFamily="18" charset="0"/>
              </a:rPr>
              <a:t>2.</a:t>
            </a:r>
            <a:r>
              <a:rPr lang="en-US" sz="2800" b="1" i="0" u="none" strike="noStrike" baseline="0" dirty="0">
                <a:solidFill>
                  <a:schemeClr val="accent3"/>
                </a:solidFill>
                <a:latin typeface="Bell MT" panose="02020503060305020303" pitchFamily="18" charset="0"/>
              </a:rPr>
              <a:t>Searching</a:t>
            </a:r>
            <a:r>
              <a:rPr lang="en-US" sz="2800" b="0" i="0" u="none" strike="noStrike" baseline="0" dirty="0">
                <a:latin typeface="Bell MT" panose="02020503060305020303" pitchFamily="18" charset="0"/>
              </a:rPr>
              <a:t>: It is used to find out the location of the data item. </a:t>
            </a:r>
          </a:p>
          <a:p>
            <a:r>
              <a:rPr lang="en-US" sz="2800" b="1" i="0" u="none" strike="noStrike" baseline="0" dirty="0">
                <a:latin typeface="Bell MT" panose="02020503060305020303" pitchFamily="18" charset="0"/>
              </a:rPr>
              <a:t>3.</a:t>
            </a:r>
            <a:r>
              <a:rPr lang="en-US" sz="2800" b="1" i="0" u="none" strike="noStrike" baseline="0" dirty="0">
                <a:solidFill>
                  <a:srgbClr val="FFC000"/>
                </a:solidFill>
                <a:latin typeface="Bell MT" panose="02020503060305020303" pitchFamily="18" charset="0"/>
              </a:rPr>
              <a:t>Inserting</a:t>
            </a:r>
            <a:r>
              <a:rPr lang="en-US" sz="2800" b="0" i="0" u="none" strike="noStrike" baseline="0" dirty="0">
                <a:latin typeface="Bell MT" panose="02020503060305020303" pitchFamily="18" charset="0"/>
              </a:rPr>
              <a:t>: It is used to add a new data item in the given collection of data items. </a:t>
            </a:r>
          </a:p>
          <a:p>
            <a:r>
              <a:rPr lang="en-US" sz="2800" b="1" i="0" u="none" strike="noStrike" baseline="0" dirty="0">
                <a:latin typeface="Bell MT" panose="02020503060305020303" pitchFamily="18" charset="0"/>
              </a:rPr>
              <a:t>4.</a:t>
            </a:r>
            <a:r>
              <a:rPr lang="en-US" sz="2800" b="1" i="0" u="none" strike="noStrike" baseline="0" dirty="0">
                <a:solidFill>
                  <a:srgbClr val="00B0F0"/>
                </a:solidFill>
                <a:latin typeface="Bell MT" panose="02020503060305020303" pitchFamily="18" charset="0"/>
              </a:rPr>
              <a:t>Deleting</a:t>
            </a:r>
            <a:r>
              <a:rPr lang="en-US" sz="2800" b="0" i="0" u="none" strike="noStrike" baseline="0" dirty="0">
                <a:latin typeface="Bell MT" panose="02020503060305020303" pitchFamily="18" charset="0"/>
              </a:rPr>
              <a:t>: It is used to delete an existing data item from the given collection of data items. </a:t>
            </a:r>
          </a:p>
          <a:p>
            <a:r>
              <a:rPr lang="en-US" sz="2800" b="1" i="0" u="none" strike="noStrike" baseline="0" dirty="0">
                <a:latin typeface="Bell MT" panose="02020503060305020303" pitchFamily="18" charset="0"/>
              </a:rPr>
              <a:t>5.</a:t>
            </a:r>
            <a:r>
              <a:rPr lang="en-US" sz="2800" b="1" i="0" u="none" strike="noStrike" baseline="0" dirty="0">
                <a:solidFill>
                  <a:srgbClr val="FF99FF"/>
                </a:solidFill>
                <a:latin typeface="Bell MT" panose="02020503060305020303" pitchFamily="18" charset="0"/>
              </a:rPr>
              <a:t>Sorting</a:t>
            </a:r>
            <a:r>
              <a:rPr lang="en-US" sz="2800" b="0" i="0" u="none" strike="noStrike" baseline="0" dirty="0">
                <a:latin typeface="Bell MT" panose="02020503060305020303" pitchFamily="18" charset="0"/>
              </a:rPr>
              <a:t>: It is used to arrange the data items in some order i.e. in ascending or descending order. </a:t>
            </a:r>
          </a:p>
        </p:txBody>
      </p:sp>
    </p:spTree>
    <p:extLst>
      <p:ext uri="{BB962C8B-B14F-4D97-AF65-F5344CB8AC3E}">
        <p14:creationId xmlns:p14="http://schemas.microsoft.com/office/powerpoint/2010/main" val="120272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1949B-8F17-426D-B654-76157754373E}"/>
              </a:ext>
            </a:extLst>
          </p:cNvPr>
          <p:cNvSpPr txBox="1"/>
          <p:nvPr/>
        </p:nvSpPr>
        <p:spPr>
          <a:xfrm>
            <a:off x="238540" y="0"/>
            <a:ext cx="11171582" cy="5609228"/>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pPr algn="ctr"/>
            <a:r>
              <a:rPr lang="en-US" sz="3600" b="0" i="0" u="none" strike="noStrike" baseline="0" dirty="0">
                <a:highlight>
                  <a:srgbClr val="FFFF00"/>
                </a:highlight>
                <a:latin typeface="Calibri" panose="020F0502020204030204" pitchFamily="34" charset="0"/>
              </a:rPr>
              <a:t>Array Data Structure </a:t>
            </a:r>
          </a:p>
          <a:p>
            <a:r>
              <a:rPr lang="en-US" sz="2400" b="1" i="0" u="none" strike="noStrike" baseline="0" dirty="0">
                <a:latin typeface="Arial" panose="020B0604020202020204" pitchFamily="34" charset="0"/>
                <a:cs typeface="Arial" panose="020B0604020202020204" pitchFamily="34" charset="0"/>
              </a:rPr>
              <a:t>An array is </a:t>
            </a:r>
            <a:r>
              <a:rPr lang="en-US" sz="2400" b="0" i="0" u="none" strike="noStrike" baseline="0" dirty="0">
                <a:latin typeface="Arial" panose="020B0604020202020204" pitchFamily="34" charset="0"/>
                <a:cs typeface="Arial" panose="020B0604020202020204" pitchFamily="34" charset="0"/>
              </a:rPr>
              <a:t>: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solidFill>
                  <a:schemeClr val="accent1"/>
                </a:solidFill>
                <a:latin typeface="Arial" panose="020B0604020202020204" pitchFamily="34" charset="0"/>
                <a:cs typeface="Arial" panose="020B0604020202020204" pitchFamily="34" charset="0"/>
              </a:rPr>
              <a:t>Linear data structure</a:t>
            </a:r>
            <a:r>
              <a:rPr lang="en-US" sz="2400" b="0" i="0" u="none" strike="noStrike" baseline="0" dirty="0">
                <a:latin typeface="Arial" panose="020B0604020202020204" pitchFamily="34" charset="0"/>
                <a:cs typeface="Arial" panose="020B0604020202020204" pitchFamily="34" charset="0"/>
              </a:rPr>
              <a:t>: means organize in memory as linear order.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solidFill>
                  <a:srgbClr val="FFC000"/>
                </a:solidFill>
                <a:latin typeface="Arial" panose="020B0604020202020204" pitchFamily="34" charset="0"/>
                <a:cs typeface="Arial" panose="020B0604020202020204" pitchFamily="34" charset="0"/>
              </a:rPr>
              <a:t>homogeneous structure</a:t>
            </a:r>
            <a:r>
              <a:rPr lang="en-US" sz="2400" b="0" i="0" u="none" strike="noStrike" baseline="0" dirty="0">
                <a:latin typeface="Arial" panose="020B0604020202020204" pitchFamily="34" charset="0"/>
                <a:cs typeface="Arial" panose="020B0604020202020204" pitchFamily="34" charset="0"/>
              </a:rPr>
              <a:t>: all components in the structure are of the same data type.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solidFill>
                  <a:srgbClr val="00B050"/>
                </a:solidFill>
                <a:latin typeface="Arial" panose="020B0604020202020204" pitchFamily="34" charset="0"/>
                <a:cs typeface="Arial" panose="020B0604020202020204" pitchFamily="34" charset="0"/>
              </a:rPr>
              <a:t>finite structure </a:t>
            </a:r>
            <a:r>
              <a:rPr lang="en-US" sz="2400" b="0" i="0" u="none" strike="noStrike" baseline="0" dirty="0">
                <a:latin typeface="Arial" panose="020B0604020202020204" pitchFamily="34" charset="0"/>
                <a:cs typeface="Arial" panose="020B0604020202020204" pitchFamily="34" charset="0"/>
              </a:rPr>
              <a:t>: indicates that there is a last element.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solidFill>
                  <a:srgbClr val="C00000"/>
                </a:solidFill>
                <a:latin typeface="Arial" panose="020B0604020202020204" pitchFamily="34" charset="0"/>
                <a:cs typeface="Arial" panose="020B0604020202020204" pitchFamily="34" charset="0"/>
              </a:rPr>
              <a:t>fixed size structure</a:t>
            </a:r>
            <a:r>
              <a:rPr lang="en-US" sz="2400" b="1" i="0" u="none" strike="noStrike" baseline="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mean that the size of the array must be known at compile time.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latin typeface="Arial" panose="020B0604020202020204" pitchFamily="34" charset="0"/>
                <a:cs typeface="Arial" panose="020B0604020202020204" pitchFamily="34" charset="0"/>
              </a:rPr>
              <a:t>contiguously data structure</a:t>
            </a:r>
            <a:r>
              <a:rPr lang="en-US" sz="2400" b="0" i="0" u="none" strike="noStrike" baseline="0" dirty="0">
                <a:latin typeface="Arial" panose="020B0604020202020204" pitchFamily="34" charset="0"/>
                <a:cs typeface="Arial" panose="020B0604020202020204" pitchFamily="34" charset="0"/>
              </a:rPr>
              <a:t>: means that there is a first element, a second element, and so on. </a:t>
            </a:r>
          </a:p>
          <a:p>
            <a:r>
              <a:rPr lang="en-US" sz="2400" b="0" i="0" u="none" strike="noStrike" baseline="0" dirty="0">
                <a:latin typeface="Arial" panose="020B0604020202020204" pitchFamily="34" charset="0"/>
                <a:cs typeface="Arial" panose="020B0604020202020204" pitchFamily="34" charset="0"/>
              </a:rPr>
              <a:t>•</a:t>
            </a:r>
            <a:r>
              <a:rPr lang="en-US" sz="2400" b="1" i="0" u="none" strike="noStrike" baseline="0" dirty="0">
                <a:solidFill>
                  <a:schemeClr val="accent4">
                    <a:lumMod val="75000"/>
                  </a:schemeClr>
                </a:solidFill>
                <a:latin typeface="Arial" panose="020B0604020202020204" pitchFamily="34" charset="0"/>
                <a:cs typeface="Arial" panose="020B0604020202020204" pitchFamily="34" charset="0"/>
              </a:rPr>
              <a:t>The component selection mechanism of an array </a:t>
            </a:r>
            <a:r>
              <a:rPr lang="en-US" sz="2400" b="1" i="0" u="none" strike="noStrike" baseline="0" dirty="0">
                <a:latin typeface="Arial" panose="020B0604020202020204" pitchFamily="34" charset="0"/>
                <a:cs typeface="Arial" panose="020B0604020202020204" pitchFamily="34" charset="0"/>
              </a:rPr>
              <a:t>is direct access</a:t>
            </a:r>
            <a:r>
              <a:rPr lang="en-US" sz="2400" b="0" i="0" u="none" strike="noStrike" baseline="0" dirty="0">
                <a:latin typeface="Arial" panose="020B0604020202020204" pitchFamily="34" charset="0"/>
                <a:cs typeface="Arial" panose="020B0604020202020204" pitchFamily="34" charset="0"/>
              </a:rPr>
              <a:t>, which means we can access any element directly (by using specific equation), without first accessing the preceding elements. The desired element is specified using an index, which gives its relative position in the collection</a:t>
            </a:r>
            <a:r>
              <a:rPr lang="en-US" sz="1800" b="0" i="0" u="none" strike="noStrike" baseline="0" dirty="0">
                <a:latin typeface="Calibri" panose="020F0502020204030204" pitchFamily="34" charset="0"/>
              </a:rPr>
              <a:t>. </a:t>
            </a:r>
          </a:p>
        </p:txBody>
      </p:sp>
    </p:spTree>
    <p:extLst>
      <p:ext uri="{BB962C8B-B14F-4D97-AF65-F5344CB8AC3E}">
        <p14:creationId xmlns:p14="http://schemas.microsoft.com/office/powerpoint/2010/main" val="3413999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0EEDA-E9D8-4E6C-B049-195E298AFDB8}"/>
              </a:ext>
            </a:extLst>
          </p:cNvPr>
          <p:cNvSpPr txBox="1"/>
          <p:nvPr/>
        </p:nvSpPr>
        <p:spPr>
          <a:xfrm>
            <a:off x="397565" y="445498"/>
            <a:ext cx="11131826" cy="5062924"/>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endParaRPr lang="en-US" sz="1050" b="0" i="0" u="none" strike="noStrike" baseline="0" dirty="0">
              <a:latin typeface="Calibri" panose="020F0502020204030204" pitchFamily="34" charset="0"/>
            </a:endParaRPr>
          </a:p>
          <a:p>
            <a:pPr marL="457200" indent="-457200">
              <a:buFont typeface="Wingdings" panose="05000000000000000000" pitchFamily="2" charset="2"/>
              <a:buChar char="Ø"/>
            </a:pPr>
            <a:r>
              <a:rPr lang="en-US" sz="2800" b="0" i="0" u="none" strike="noStrike" baseline="0" dirty="0">
                <a:latin typeface="Calibri" panose="020F0502020204030204" pitchFamily="34" charset="0"/>
                <a:cs typeface="+mj-cs"/>
              </a:rPr>
              <a:t>A one-dimensional array is homogeneous structure, it can be visualized as a list. Logical structure for one-dimensional array with 15 elements as shown below: </a:t>
            </a:r>
            <a:endParaRPr lang="ar-SA" sz="2800" b="0" i="0" u="none" strike="noStrike" baseline="0" dirty="0">
              <a:latin typeface="Calibri" panose="020F0502020204030204" pitchFamily="34" charset="0"/>
              <a:cs typeface="+mj-cs"/>
            </a:endParaRPr>
          </a:p>
          <a:p>
            <a:endParaRPr lang="ar-SA" dirty="0">
              <a:latin typeface="Calibri" panose="020F0502020204030204" pitchFamily="34" charset="0"/>
            </a:endParaRPr>
          </a:p>
          <a:p>
            <a:endParaRPr lang="ar-SA" sz="1800" b="0" i="0" u="none" strike="noStrike" baseline="0" dirty="0">
              <a:latin typeface="Calibri" panose="020F0502020204030204" pitchFamily="34" charset="0"/>
            </a:endParaRPr>
          </a:p>
          <a:p>
            <a:endParaRPr lang="ar-SA" dirty="0">
              <a:latin typeface="Calibri" panose="020F0502020204030204" pitchFamily="34" charset="0"/>
            </a:endParaRPr>
          </a:p>
          <a:p>
            <a:endParaRPr lang="ar-SA" sz="1800" b="0" i="0" u="none" strike="noStrike" baseline="0" dirty="0">
              <a:latin typeface="Calibri" panose="020F0502020204030204" pitchFamily="34" charset="0"/>
            </a:endParaRPr>
          </a:p>
          <a:p>
            <a:endParaRPr lang="ar-SA" dirty="0">
              <a:latin typeface="Calibri" panose="020F0502020204030204" pitchFamily="34" charset="0"/>
            </a:endParaRPr>
          </a:p>
          <a:p>
            <a:endParaRPr lang="ar-SA" sz="1800" b="0" i="0" u="none" strike="noStrike" baseline="0" dirty="0">
              <a:latin typeface="Calibri" panose="020F0502020204030204" pitchFamily="34" charset="0"/>
            </a:endParaRPr>
          </a:p>
          <a:p>
            <a:endParaRPr lang="ar-SA" dirty="0">
              <a:latin typeface="Calibri" panose="020F0502020204030204" pitchFamily="34" charset="0"/>
            </a:endParaRPr>
          </a:p>
          <a:p>
            <a:endParaRPr lang="en-US" sz="1800" b="0" i="0" u="none" strike="noStrike" baseline="0" dirty="0">
              <a:latin typeface="Calibri" panose="020F0502020204030204" pitchFamily="34" charset="0"/>
            </a:endParaRPr>
          </a:p>
          <a:p>
            <a:endParaRPr lang="en-US" sz="1800" b="0" i="0" u="none" strike="noStrike" baseline="0" dirty="0">
              <a:latin typeface="Calibri" panose="020F0502020204030204" pitchFamily="34" charset="0"/>
            </a:endParaRPr>
          </a:p>
          <a:p>
            <a:pPr marL="285750" indent="-285750">
              <a:buFont typeface="Wingdings" panose="05000000000000000000" pitchFamily="2" charset="2"/>
              <a:buChar char="Ø"/>
            </a:pPr>
            <a:r>
              <a:rPr lang="en-US" sz="1800" b="0" i="0" u="none" strike="noStrike" baseline="0" dirty="0">
                <a:latin typeface="Arial" panose="020B0604020202020204" pitchFamily="34" charset="0"/>
              </a:rPr>
              <a:t>•</a:t>
            </a:r>
            <a:r>
              <a:rPr lang="en-US" sz="2800" b="0" i="0" u="none" strike="noStrike" baseline="0" dirty="0">
                <a:latin typeface="Times New Roman" panose="02020603050405020304" pitchFamily="18" charset="0"/>
                <a:cs typeface="Times New Roman" panose="02020603050405020304" pitchFamily="18" charset="0"/>
              </a:rPr>
              <a:t>Physical structure for one-dimensional array with five elements will appear in memory as shown below: </a:t>
            </a:r>
          </a:p>
        </p:txBody>
      </p:sp>
      <p:pic>
        <p:nvPicPr>
          <p:cNvPr id="4" name="Picture 3">
            <a:extLst>
              <a:ext uri="{FF2B5EF4-FFF2-40B4-BE49-F238E27FC236}">
                <a16:creationId xmlns:a16="http://schemas.microsoft.com/office/drawing/2014/main" id="{EF821C1B-A604-4B06-83B9-54FE42932E82}"/>
              </a:ext>
            </a:extLst>
          </p:cNvPr>
          <p:cNvPicPr>
            <a:picLocks noChangeAspect="1"/>
          </p:cNvPicPr>
          <p:nvPr/>
        </p:nvPicPr>
        <p:blipFill>
          <a:blip r:embed="rId2"/>
          <a:stretch>
            <a:fillRect/>
          </a:stretch>
        </p:blipFill>
        <p:spPr>
          <a:xfrm>
            <a:off x="1636709" y="2695724"/>
            <a:ext cx="7858408" cy="905347"/>
          </a:xfrm>
          <a:prstGeom prst="rect">
            <a:avLst/>
          </a:prstGeom>
        </p:spPr>
      </p:pic>
    </p:spTree>
    <p:extLst>
      <p:ext uri="{BB962C8B-B14F-4D97-AF65-F5344CB8AC3E}">
        <p14:creationId xmlns:p14="http://schemas.microsoft.com/office/powerpoint/2010/main" val="1310100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676</TotalTime>
  <Words>1618</Words>
  <Application>Microsoft Office PowerPoint</Application>
  <PresentationFormat>Widescreen</PresentationFormat>
  <Paragraphs>148</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Agency FB</vt:lpstr>
      <vt:lpstr>Arial</vt:lpstr>
      <vt:lpstr>Arial Narrow</vt:lpstr>
      <vt:lpstr>Baskerville Old Face</vt:lpstr>
      <vt:lpstr>Bell MT</vt:lpstr>
      <vt:lpstr>Bradley Hand ITC</vt:lpstr>
      <vt:lpstr>Calibri</vt:lpstr>
      <vt:lpstr>Impact</vt:lpstr>
      <vt:lpstr>Times New Roman</vt:lpstr>
      <vt:lpstr>Wingdings</vt:lpstr>
      <vt:lpstr>Main Event</vt:lpstr>
      <vt:lpstr>  جامعة البصرة    -      كلية علوم الحاسوب وتكنولوجيا المعلومات قسم علوم الحاسوب  الفصل الثاني  2020-2021   Data structures مدرس المادة : صبى عبد الواحد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dc:title>
  <dc:creator>AL Laith Group</dc:creator>
  <cp:lastModifiedBy>AL Laith Group</cp:lastModifiedBy>
  <cp:revision>29</cp:revision>
  <dcterms:created xsi:type="dcterms:W3CDTF">2021-05-26T18:54:59Z</dcterms:created>
  <dcterms:modified xsi:type="dcterms:W3CDTF">2021-06-03T08:35:30Z</dcterms:modified>
</cp:coreProperties>
</file>